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92"/>
  </p:notesMasterIdLst>
  <p:sldIdLst>
    <p:sldId id="256" r:id="rId2"/>
    <p:sldId id="335" r:id="rId3"/>
    <p:sldId id="269" r:id="rId4"/>
    <p:sldId id="330" r:id="rId5"/>
    <p:sldId id="257" r:id="rId6"/>
    <p:sldId id="341" r:id="rId7"/>
    <p:sldId id="258" r:id="rId8"/>
    <p:sldId id="331" r:id="rId9"/>
    <p:sldId id="332" r:id="rId10"/>
    <p:sldId id="342" r:id="rId11"/>
    <p:sldId id="333" r:id="rId12"/>
    <p:sldId id="343" r:id="rId13"/>
    <p:sldId id="334" r:id="rId14"/>
    <p:sldId id="336" r:id="rId15"/>
    <p:sldId id="337" r:id="rId16"/>
    <p:sldId id="338" r:id="rId17"/>
    <p:sldId id="339" r:id="rId18"/>
    <p:sldId id="344" r:id="rId19"/>
    <p:sldId id="340" r:id="rId20"/>
    <p:sldId id="261" r:id="rId21"/>
    <p:sldId id="346" r:id="rId22"/>
    <p:sldId id="262" r:id="rId23"/>
    <p:sldId id="347" r:id="rId24"/>
    <p:sldId id="300" r:id="rId25"/>
    <p:sldId id="348" r:id="rId26"/>
    <p:sldId id="296" r:id="rId27"/>
    <p:sldId id="301" r:id="rId28"/>
    <p:sldId id="304" r:id="rId29"/>
    <p:sldId id="302" r:id="rId30"/>
    <p:sldId id="303" r:id="rId31"/>
    <p:sldId id="305" r:id="rId32"/>
    <p:sldId id="349" r:id="rId33"/>
    <p:sldId id="298" r:id="rId34"/>
    <p:sldId id="306" r:id="rId35"/>
    <p:sldId id="308" r:id="rId36"/>
    <p:sldId id="309" r:id="rId37"/>
    <p:sldId id="310" r:id="rId38"/>
    <p:sldId id="311" r:id="rId39"/>
    <p:sldId id="312" r:id="rId40"/>
    <p:sldId id="313" r:id="rId41"/>
    <p:sldId id="314" r:id="rId42"/>
    <p:sldId id="315" r:id="rId43"/>
    <p:sldId id="350" r:id="rId44"/>
    <p:sldId id="307" r:id="rId45"/>
    <p:sldId id="316" r:id="rId46"/>
    <p:sldId id="317" r:id="rId47"/>
    <p:sldId id="318" r:id="rId48"/>
    <p:sldId id="351" r:id="rId49"/>
    <p:sldId id="299" r:id="rId50"/>
    <p:sldId id="319" r:id="rId51"/>
    <p:sldId id="324" r:id="rId52"/>
    <p:sldId id="322" r:id="rId53"/>
    <p:sldId id="325" r:id="rId54"/>
    <p:sldId id="326" r:id="rId55"/>
    <p:sldId id="327" r:id="rId56"/>
    <p:sldId id="323" r:id="rId57"/>
    <p:sldId id="352" r:id="rId58"/>
    <p:sldId id="287" r:id="rId59"/>
    <p:sldId id="288" r:id="rId60"/>
    <p:sldId id="281" r:id="rId61"/>
    <p:sldId id="279" r:id="rId62"/>
    <p:sldId id="289" r:id="rId63"/>
    <p:sldId id="282" r:id="rId64"/>
    <p:sldId id="280" r:id="rId65"/>
    <p:sldId id="290" r:id="rId66"/>
    <p:sldId id="283" r:id="rId67"/>
    <p:sldId id="276" r:id="rId68"/>
    <p:sldId id="292" r:id="rId69"/>
    <p:sldId id="284" r:id="rId70"/>
    <p:sldId id="277" r:id="rId71"/>
    <p:sldId id="293" r:id="rId72"/>
    <p:sldId id="285" r:id="rId73"/>
    <p:sldId id="278" r:id="rId74"/>
    <p:sldId id="294" r:id="rId75"/>
    <p:sldId id="295" r:id="rId76"/>
    <p:sldId id="286" r:id="rId77"/>
    <p:sldId id="275" r:id="rId78"/>
    <p:sldId id="353" r:id="rId79"/>
    <p:sldId id="328" r:id="rId80"/>
    <p:sldId id="264" r:id="rId81"/>
    <p:sldId id="354" r:id="rId82"/>
    <p:sldId id="265" r:id="rId83"/>
    <p:sldId id="329" r:id="rId84"/>
    <p:sldId id="355" r:id="rId85"/>
    <p:sldId id="271" r:id="rId86"/>
    <p:sldId id="272" r:id="rId87"/>
    <p:sldId id="273" r:id="rId88"/>
    <p:sldId id="274" r:id="rId89"/>
    <p:sldId id="268" r:id="rId90"/>
    <p:sldId id="345" r:id="rId9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F375A72-7FFC-4DE3-84C3-925F118925CB}">
          <p14:sldIdLst>
            <p14:sldId id="256"/>
            <p14:sldId id="335"/>
            <p14:sldId id="269"/>
            <p14:sldId id="330"/>
            <p14:sldId id="257"/>
          </p14:sldIdLst>
        </p14:section>
        <p14:section name="2. Scenario" id="{77A23D99-58E9-4DD4-A589-8FEDE99BFC94}">
          <p14:sldIdLst>
            <p14:sldId id="341"/>
            <p14:sldId id="258"/>
            <p14:sldId id="331"/>
            <p14:sldId id="332"/>
          </p14:sldIdLst>
        </p14:section>
        <p14:section name="3. Problem" id="{F411CB6F-B779-4A3C-AA2C-0B7E30FAD6C6}">
          <p14:sldIdLst>
            <p14:sldId id="342"/>
            <p14:sldId id="333"/>
          </p14:sldIdLst>
        </p14:section>
        <p14:section name="4. Analysis" id="{39156636-5554-40E1-8ADA-A02A16D46844}">
          <p14:sldIdLst>
            <p14:sldId id="343"/>
            <p14:sldId id="334"/>
            <p14:sldId id="336"/>
            <p14:sldId id="337"/>
            <p14:sldId id="338"/>
            <p14:sldId id="339"/>
          </p14:sldIdLst>
        </p14:section>
        <p14:section name="5. Options" id="{4339F01F-11D6-4679-810D-B1C8E00D4514}">
          <p14:sldIdLst>
            <p14:sldId id="344"/>
            <p14:sldId id="340"/>
            <p14:sldId id="261"/>
          </p14:sldIdLst>
        </p14:section>
        <p14:section name="6. Solution" id="{254DD237-A1A3-4A95-969C-153C1AB53EA9}">
          <p14:sldIdLst>
            <p14:sldId id="346"/>
            <p14:sldId id="262"/>
            <p14:sldId id="347"/>
            <p14:sldId id="300"/>
            <p14:sldId id="348"/>
            <p14:sldId id="296"/>
            <p14:sldId id="301"/>
            <p14:sldId id="304"/>
            <p14:sldId id="302"/>
            <p14:sldId id="303"/>
            <p14:sldId id="305"/>
            <p14:sldId id="349"/>
            <p14:sldId id="298"/>
            <p14:sldId id="306"/>
            <p14:sldId id="308"/>
            <p14:sldId id="309"/>
            <p14:sldId id="310"/>
            <p14:sldId id="311"/>
            <p14:sldId id="312"/>
            <p14:sldId id="313"/>
            <p14:sldId id="314"/>
            <p14:sldId id="315"/>
            <p14:sldId id="350"/>
            <p14:sldId id="307"/>
            <p14:sldId id="316"/>
            <p14:sldId id="317"/>
            <p14:sldId id="318"/>
            <p14:sldId id="351"/>
            <p14:sldId id="299"/>
            <p14:sldId id="319"/>
            <p14:sldId id="324"/>
            <p14:sldId id="322"/>
            <p14:sldId id="325"/>
            <p14:sldId id="326"/>
            <p14:sldId id="327"/>
            <p14:sldId id="323"/>
          </p14:sldIdLst>
        </p14:section>
        <p14:section name="7. Test Results" id="{0B71529B-67C2-4193-BF79-8A552884E115}">
          <p14:sldIdLst>
            <p14:sldId id="352"/>
            <p14:sldId id="287"/>
            <p14:sldId id="288"/>
            <p14:sldId id="281"/>
            <p14:sldId id="279"/>
            <p14:sldId id="289"/>
            <p14:sldId id="282"/>
            <p14:sldId id="280"/>
            <p14:sldId id="290"/>
            <p14:sldId id="283"/>
            <p14:sldId id="276"/>
            <p14:sldId id="292"/>
            <p14:sldId id="284"/>
            <p14:sldId id="277"/>
            <p14:sldId id="293"/>
            <p14:sldId id="285"/>
            <p14:sldId id="278"/>
            <p14:sldId id="294"/>
            <p14:sldId id="295"/>
            <p14:sldId id="286"/>
            <p14:sldId id="275"/>
          </p14:sldIdLst>
        </p14:section>
        <p14:section name="8. Roadmap" id="{7F55360F-9469-4BE1-B5D4-222B844A6DEC}">
          <p14:sldIdLst>
            <p14:sldId id="353"/>
            <p14:sldId id="328"/>
            <p14:sldId id="264"/>
          </p14:sldIdLst>
        </p14:section>
        <p14:section name="9. Summary" id="{69F8D2B7-4E74-4D12-9DA5-B5B58252A88C}">
          <p14:sldIdLst>
            <p14:sldId id="354"/>
          </p14:sldIdLst>
        </p14:section>
        <p14:section name="9. Summary" id="{C757993B-A945-43AA-B454-3BE0B15C4742}">
          <p14:sldIdLst>
            <p14:sldId id="265"/>
          </p14:sldIdLst>
        </p14:section>
        <p14:section name="Appendicies" id="{28B5D0FE-714F-466B-BA98-4F5D2A5667B4}">
          <p14:sldIdLst>
            <p14:sldId id="329"/>
            <p14:sldId id="355"/>
            <p14:sldId id="271"/>
            <p14:sldId id="272"/>
            <p14:sldId id="273"/>
            <p14:sldId id="274"/>
            <p14:sldId id="268"/>
            <p14:sldId id="34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153" autoAdjust="0"/>
    <p:restoredTop sz="94660"/>
  </p:normalViewPr>
  <p:slideViewPr>
    <p:cSldViewPr snapToGrid="0">
      <p:cViewPr varScale="1">
        <p:scale>
          <a:sx n="84" d="100"/>
          <a:sy n="84" d="100"/>
        </p:scale>
        <p:origin x="254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30" d="100"/>
        <a:sy n="130" d="100"/>
      </p:scale>
      <p:origin x="0" y="-4770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theme" Target="theme/theme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B90DEF-B49A-4C32-BF69-0FB0639AEFC4}" type="datetimeFigureOut">
              <a:rPr lang="en-CA" smtClean="0"/>
              <a:t>2018-02-24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746408-908F-4CDD-BAC9-E252BF384EB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43779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719587-0A3B-401F-85FB-46260A575983}" type="datetime1">
              <a:rPr lang="en-CA" smtClean="0"/>
              <a:t>2018-02-24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16766" y="6041362"/>
            <a:ext cx="4458179" cy="365125"/>
          </a:xfrm>
        </p:spPr>
        <p:txBody>
          <a:bodyPr/>
          <a:lstStyle/>
          <a:p>
            <a:r>
              <a:rPr lang="en-CA"/>
              <a:t>mwherman2000/neo-persistibleclasses</a:t>
            </a:r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3DA49-5DA7-4C9C-B3D8-BFEC6789B4E0}" type="slidenum">
              <a:rPr lang="en-CA" smtClean="0"/>
              <a:t>‹#›</a:t>
            </a:fld>
            <a:endParaRPr lang="en-CA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211A3C6-7FE6-457A-85FC-664908B0A42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743" y="5697135"/>
            <a:ext cx="2160000" cy="927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8329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D6D244-080B-460C-8F60-8E65D524A299}" type="datetime1">
              <a:rPr lang="en-CA" smtClean="0"/>
              <a:t>2018-02-24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3DA49-5DA7-4C9C-B3D8-BFEC6789B4E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318572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0631D-E5F1-4449-B6ED-9EF1B3EBD18A}" type="datetime1">
              <a:rPr lang="en-CA" smtClean="0"/>
              <a:t>2018-02-24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3DA49-5DA7-4C9C-B3D8-BFEC6789B4E0}" type="slidenum">
              <a:rPr lang="en-CA" smtClean="0"/>
              <a:t>‹#›</a:t>
            </a:fld>
            <a:endParaRPr lang="en-CA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endParaRPr lang="en-US" sz="8000" baseline="0" dirty="0">
              <a:ln w="3175" cmpd="sng">
                <a:noFill/>
              </a:ln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Arial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264646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37E02-2AF9-499D-B157-11F2F22F1C45}" type="datetime1">
              <a:rPr lang="en-CA" smtClean="0"/>
              <a:t>2018-02-24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3DA49-5DA7-4C9C-B3D8-BFEC6789B4E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857301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67DD76-0B37-4A6D-80A1-EC877065A657}" type="datetime1">
              <a:rPr lang="en-CA" smtClean="0"/>
              <a:t>2018-02-24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3DA49-5DA7-4C9C-B3D8-BFEC6789B4E0}" type="slidenum">
              <a:rPr lang="en-CA" smtClean="0"/>
              <a:t>‹#›</a:t>
            </a:fld>
            <a:endParaRPr lang="en-CA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endParaRPr lang="en-US" sz="8000" baseline="0" dirty="0">
              <a:ln w="3175" cmpd="sng">
                <a:noFill/>
              </a:ln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Arial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endParaRPr lang="en-US" sz="8000" baseline="0" dirty="0">
              <a:ln w="3175" cmpd="sng">
                <a:noFill/>
              </a:ln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044343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06438-1AA1-4E73-BBF9-909BBBF76FFB}" type="datetime1">
              <a:rPr lang="en-CA" smtClean="0"/>
              <a:t>2018-02-24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3DA49-5DA7-4C9C-B3D8-BFEC6789B4E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726022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F07E4-56B6-4CB0-AA59-F509CE545F5F}" type="datetime1">
              <a:rPr lang="en-CA" smtClean="0"/>
              <a:t>2018-02-24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3DA49-5DA7-4C9C-B3D8-BFEC6789B4E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221151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A1E741-3E98-4980-9463-9FB5443DD763}" type="datetime1">
              <a:rPr lang="en-CA" smtClean="0"/>
              <a:t>2018-02-24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3DA49-5DA7-4C9C-B3D8-BFEC6789B4E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73396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434353"/>
            <a:ext cx="8596668" cy="460700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0B572-7D6A-4729-9980-46C8EF129D9A}" type="datetime1">
              <a:rPr lang="en-CA" smtClean="0"/>
              <a:t>2018-02-24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3DA49-5DA7-4C9C-B3D8-BFEC6789B4E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044627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2F0A0-8420-4666-B41F-D5F4B530C0B2}" type="datetime1">
              <a:rPr lang="en-CA" smtClean="0"/>
              <a:t>2018-02-24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3DA49-5DA7-4C9C-B3D8-BFEC6789B4E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628679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491D1-A347-49EE-A7B8-9C75DAE4D6E4}" type="datetime1">
              <a:rPr lang="en-CA" smtClean="0"/>
              <a:t>2018-02-24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3DA49-5DA7-4C9C-B3D8-BFEC6789B4E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406625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95343-FF9F-40A3-BB52-711026D482AE}" type="datetime1">
              <a:rPr lang="en-CA" smtClean="0"/>
              <a:t>2018-02-24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3DA49-5DA7-4C9C-B3D8-BFEC6789B4E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751897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E8C34-065E-4E56-872D-505C4E5CA93E}" type="datetime1">
              <a:rPr lang="en-CA" smtClean="0"/>
              <a:t>2018-02-24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3DA49-5DA7-4C9C-B3D8-BFEC6789B4E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342580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E5651-6C00-4738-BA61-6CF4D0731406}" type="datetime1">
              <a:rPr lang="en-CA" smtClean="0"/>
              <a:t>2018-02-24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3DA49-5DA7-4C9C-B3D8-BFEC6789B4E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226219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82B38-D073-41D6-B15B-6E23C00DE8B4}" type="datetime1">
              <a:rPr lang="en-CA" smtClean="0"/>
              <a:t>2018-02-24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3DA49-5DA7-4C9C-B3D8-BFEC6789B4E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094978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DED6F-C03C-4DA6-A37C-F9A3D5CB68DE}" type="datetime1">
              <a:rPr lang="en-CA" smtClean="0"/>
              <a:t>2018-02-24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3DA49-5DA7-4C9C-B3D8-BFEC6789B4E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811459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1443319"/>
            <a:ext cx="8596668" cy="45980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52A8BD-1974-4BDB-9D29-C6E07410120D}" type="datetime1">
              <a:rPr lang="en-CA" smtClean="0"/>
              <a:t>2018-02-24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CA"/>
              <a:t>mwherman2000/neo-persistibleclasses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7863DA49-5DA7-4C9C-B3D8-BFEC6789B4E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648316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hf sldNum="0" hd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neo-project/examples-csharp/blob/master/StructExample/StructExample.cs" TargetMode="Externa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567C49-9E79-41DC-96A5-7659C7792B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9848" y="2020824"/>
            <a:ext cx="8677655" cy="2030012"/>
          </a:xfrm>
        </p:spPr>
        <p:txBody>
          <a:bodyPr/>
          <a:lstStyle/>
          <a:p>
            <a:pPr algn="ctr"/>
            <a:r>
              <a:rPr lang="en-US" dirty="0"/>
              <a:t>NEO Persistable Classes 1.0</a:t>
            </a:r>
            <a:br>
              <a:rPr lang="en-US" dirty="0"/>
            </a:br>
            <a:br>
              <a:rPr lang="en-US" sz="2400" dirty="0"/>
            </a:br>
            <a:r>
              <a:rPr lang="en-US" sz="2400" dirty="0"/>
              <a:t>An Efficient Object-Oriented Framework for</a:t>
            </a:r>
            <a:br>
              <a:rPr lang="en-US" sz="2400" dirty="0"/>
            </a:br>
            <a:r>
              <a:rPr lang="en-US" sz="2400" dirty="0"/>
              <a:t>C#.NEO Smart Contract Development</a:t>
            </a:r>
            <a:endParaRPr lang="en-CA" sz="2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C86B74-AA94-4119-B968-B82EE757F4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07067" y="4544609"/>
            <a:ext cx="7766936" cy="1096899"/>
          </a:xfrm>
        </p:spPr>
        <p:txBody>
          <a:bodyPr>
            <a:normAutofit lnSpcReduction="10000"/>
          </a:bodyPr>
          <a:lstStyle/>
          <a:p>
            <a:pPr algn="ctr"/>
            <a:r>
              <a:rPr lang="en-CA" dirty="0"/>
              <a:t>Michael Herman</a:t>
            </a:r>
          </a:p>
          <a:p>
            <a:pPr algn="ctr"/>
            <a:r>
              <a:rPr lang="en-CA" dirty="0"/>
              <a:t>https://github.com/mwherman2000/neo-persistibleclasses</a:t>
            </a:r>
          </a:p>
          <a:p>
            <a:pPr algn="ctr"/>
            <a:r>
              <a:rPr lang="en-CA" dirty="0"/>
              <a:t>neotoronto@outlook.com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9294D63-8967-4860-95EA-6F2F85139696}"/>
              </a:ext>
            </a:extLst>
          </p:cNvPr>
          <p:cNvSpPr/>
          <p:nvPr/>
        </p:nvSpPr>
        <p:spPr>
          <a:xfrm>
            <a:off x="0" y="570161"/>
            <a:ext cx="107354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CA" sz="3600" dirty="0">
                <a:solidFill>
                  <a:srgbClr val="00B0F0"/>
                </a:solidFill>
              </a:rPr>
              <a:t>NEO Community Bluepaper</a:t>
            </a:r>
          </a:p>
        </p:txBody>
      </p:sp>
    </p:spTree>
    <p:extLst>
      <p:ext uri="{BB962C8B-B14F-4D97-AF65-F5344CB8AC3E}">
        <p14:creationId xmlns:p14="http://schemas.microsoft.com/office/powerpoint/2010/main" val="35124618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620F4B-A6F2-449E-AF82-02739BF65E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3. Problem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98E4F7-81FE-478D-99EE-45BDF410ED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B10AF1-F791-45B1-B850-DFD37D054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</p:spTree>
    <p:extLst>
      <p:ext uri="{BB962C8B-B14F-4D97-AF65-F5344CB8AC3E}">
        <p14:creationId xmlns:p14="http://schemas.microsoft.com/office/powerpoint/2010/main" val="36942608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24B25-DF6A-4E46-A9C4-EF878A7835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3.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C81805-B7DA-48D7-BF40-C8A5446B02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34353"/>
            <a:ext cx="9189042" cy="5304775"/>
          </a:xfrm>
        </p:spPr>
        <p:txBody>
          <a:bodyPr>
            <a:normAutofit lnSpcReduction="10000"/>
          </a:bodyPr>
          <a:lstStyle/>
          <a:p>
            <a:r>
              <a:rPr lang="en-CA" dirty="0"/>
              <a:t>Given that the subset of C#.MS that is supported by neon.exe (and the NEO VM) is not documented, how to we proceed to exploit the capabilities of C#.NEO?</a:t>
            </a:r>
          </a:p>
          <a:p>
            <a:pPr lvl="1"/>
            <a:r>
              <a:rPr lang="en-US" dirty="0"/>
              <a:t>What are the supported patterns of MSIL that neon.exe supports?</a:t>
            </a:r>
          </a:p>
          <a:p>
            <a:pPr lvl="1"/>
            <a:r>
              <a:rPr lang="en-US" dirty="0"/>
              <a:t>What are the good/better/best patterns to use?</a:t>
            </a:r>
          </a:p>
          <a:p>
            <a:pPr lvl="1"/>
            <a:r>
              <a:rPr lang="en-US" dirty="0"/>
              <a:t>How do you work around what is important but not supported in C#.NEO?</a:t>
            </a:r>
          </a:p>
          <a:p>
            <a:r>
              <a:rPr lang="en-US" dirty="0"/>
              <a:t>How do we use C#.NEO for sophisticated object-oriented development?</a:t>
            </a:r>
          </a:p>
          <a:p>
            <a:r>
              <a:rPr lang="en-US" dirty="0"/>
              <a:t>How do we support C# classes that are nothing more elaborate than  C++/C##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struct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s</a:t>
            </a:r>
            <a:r>
              <a:rPr lang="en-US" dirty="0"/>
              <a:t>?</a:t>
            </a:r>
          </a:p>
          <a:p>
            <a:endParaRPr lang="en-US" dirty="0"/>
          </a:p>
          <a:p>
            <a:pPr marL="400050" lvl="1" indent="0">
              <a:spcBef>
                <a:spcPts val="0"/>
              </a:spcBef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Point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/* Level 0 */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400050" lvl="1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BigInteger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_x;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BigInteger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_y;</a:t>
            </a:r>
          </a:p>
          <a:p>
            <a:pPr marL="400050" lvl="1" indent="0">
              <a:spcBef>
                <a:spcPts val="0"/>
              </a:spcBef>
              <a:buNone/>
            </a:pPr>
            <a:endParaRPr lang="en-CA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400050" lvl="1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dirty="0">
                <a:solidFill>
                  <a:srgbClr val="008000"/>
                </a:solidFill>
                <a:latin typeface="Consolas" panose="020B0609020204030204" pitchFamily="49" charset="0"/>
              </a:rPr>
              <a:t>// Factory methods</a:t>
            </a:r>
            <a:endParaRPr lang="en-CA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400050" lvl="1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Point()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CA" dirty="0">
              <a:latin typeface="Consolas" panose="020B0609020204030204" pitchFamily="49" charset="0"/>
            </a:endParaRPr>
          </a:p>
          <a:p>
            <a:pPr lvl="1"/>
            <a:endParaRPr lang="en-CA" dirty="0"/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3815024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620F4B-A6F2-449E-AF82-02739BF65E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4. Analysis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98E4F7-81FE-478D-99EE-45BDF410ED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B10AF1-F791-45B1-B850-DFD37D054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</p:spTree>
    <p:extLst>
      <p:ext uri="{BB962C8B-B14F-4D97-AF65-F5344CB8AC3E}">
        <p14:creationId xmlns:p14="http://schemas.microsoft.com/office/powerpoint/2010/main" val="32171766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A188C-00D3-4C1C-B3DA-19B5B85353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4.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27836F-A94B-4559-BCCF-442C8D8DCB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7512" y="1260856"/>
            <a:ext cx="8596668" cy="4607009"/>
          </a:xfrm>
        </p:spPr>
        <p:txBody>
          <a:bodyPr/>
          <a:lstStyle/>
          <a:p>
            <a:r>
              <a:rPr lang="en-CA" dirty="0"/>
              <a:t>What works in C#.NEO? What doesn’t? What are the (good) workarounds?</a:t>
            </a:r>
          </a:p>
          <a:p>
            <a:endParaRPr lang="en-CA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972393C1-8905-4B02-BDE9-C49EAD2ECFA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49793839"/>
              </p:ext>
            </p:extLst>
          </p:nvPr>
        </p:nvGraphicFramePr>
        <p:xfrm>
          <a:off x="667513" y="1609344"/>
          <a:ext cx="11457432" cy="52176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05308">
                  <a:extLst>
                    <a:ext uri="{9D8B030D-6E8A-4147-A177-3AD203B41FA5}">
                      <a16:colId xmlns:a16="http://schemas.microsoft.com/office/drawing/2014/main" val="3796000043"/>
                    </a:ext>
                  </a:extLst>
                </a:gridCol>
                <a:gridCol w="2467845">
                  <a:extLst>
                    <a:ext uri="{9D8B030D-6E8A-4147-A177-3AD203B41FA5}">
                      <a16:colId xmlns:a16="http://schemas.microsoft.com/office/drawing/2014/main" val="2727624266"/>
                    </a:ext>
                  </a:extLst>
                </a:gridCol>
                <a:gridCol w="5684279">
                  <a:extLst>
                    <a:ext uri="{9D8B030D-6E8A-4147-A177-3AD203B41FA5}">
                      <a16:colId xmlns:a16="http://schemas.microsoft.com/office/drawing/2014/main" val="3619841757"/>
                    </a:ext>
                  </a:extLst>
                </a:gridCol>
              </a:tblGrid>
              <a:tr h="478698"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C#.MS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C#.MS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NPC Solution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18739722"/>
                  </a:ext>
                </a:extLst>
              </a:tr>
              <a:tr h="581203">
                <a:tc>
                  <a:txBody>
                    <a:bodyPr/>
                    <a:lstStyle/>
                    <a:p>
                      <a:r>
                        <a:rPr lang="en-CA" dirty="0"/>
                        <a:t>Class constructor </a:t>
                      </a:r>
                    </a:p>
                    <a:p>
                      <a:r>
                        <a:rPr lang="en-CA" dirty="0"/>
                        <a:t>(</a:t>
                      </a:r>
                      <a:r>
                        <a:rPr lang="en-CA" dirty="0" err="1"/>
                        <a:t>parameterless</a:t>
                      </a:r>
                      <a:r>
                        <a:rPr lang="en-CA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Supported: field layout only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CA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public static p New() </a:t>
                      </a:r>
                      <a:r>
                        <a:rPr lang="en-CA" dirty="0">
                          <a:solidFill>
                            <a:schemeClr val="tx2"/>
                          </a:solidFill>
                        </a:rPr>
                        <a:t>class method</a:t>
                      </a:r>
                    </a:p>
                    <a:p>
                      <a:r>
                        <a:rPr lang="en-CA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private static _Initialize(p) </a:t>
                      </a:r>
                      <a:r>
                        <a:rPr lang="en-CA" dirty="0">
                          <a:solidFill>
                            <a:schemeClr val="tx2"/>
                          </a:solidFill>
                        </a:rPr>
                        <a:t>class method</a:t>
                      </a:r>
                      <a:endParaRPr lang="en-CA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453100"/>
                  </a:ext>
                </a:extLst>
              </a:tr>
              <a:tr h="581203">
                <a:tc>
                  <a:txBody>
                    <a:bodyPr/>
                    <a:lstStyle/>
                    <a:p>
                      <a:r>
                        <a:rPr lang="en-CA" dirty="0"/>
                        <a:t>Class constructor</a:t>
                      </a:r>
                      <a:br>
                        <a:rPr lang="en-CA" dirty="0"/>
                      </a:br>
                      <a:r>
                        <a:rPr lang="en-CA" dirty="0"/>
                        <a:t>(with parameters)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Not supported: ignored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public static p New(</a:t>
                      </a:r>
                      <a:r>
                        <a:rPr lang="en-CA" dirty="0" err="1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x,y</a:t>
                      </a:r>
                      <a:r>
                        <a:rPr lang="en-CA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) </a:t>
                      </a:r>
                      <a:r>
                        <a:rPr lang="en-CA" dirty="0">
                          <a:solidFill>
                            <a:schemeClr val="tx2"/>
                          </a:solidFill>
                        </a:rPr>
                        <a:t>class method</a:t>
                      </a:r>
                      <a:endParaRPr lang="en-CA" dirty="0">
                        <a:solidFill>
                          <a:srgbClr val="00B0F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74904342"/>
                  </a:ext>
                </a:extLst>
              </a:tr>
              <a:tr h="478698">
                <a:tc>
                  <a:txBody>
                    <a:bodyPr/>
                    <a:lstStyle/>
                    <a:p>
                      <a:r>
                        <a:rPr lang="en-CA" dirty="0"/>
                        <a:t>Class constructor logic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Not supported: ignored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CA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public static </a:t>
                      </a:r>
                      <a:r>
                        <a:rPr lang="en-CA" dirty="0" err="1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Foobar</a:t>
                      </a:r>
                      <a:r>
                        <a:rPr lang="en-CA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CA" dirty="0" err="1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x,y</a:t>
                      </a:r>
                      <a:r>
                        <a:rPr lang="en-CA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) </a:t>
                      </a:r>
                      <a:r>
                        <a:rPr lang="en-CA" dirty="0">
                          <a:solidFill>
                            <a:schemeClr val="tx2"/>
                          </a:solidFill>
                        </a:rPr>
                        <a:t>class methods</a:t>
                      </a:r>
                      <a:endParaRPr lang="en-CA" dirty="0">
                        <a:solidFill>
                          <a:srgbClr val="00B0F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67304989"/>
                  </a:ext>
                </a:extLst>
              </a:tr>
              <a:tr h="581203">
                <a:tc>
                  <a:txBody>
                    <a:bodyPr/>
                    <a:lstStyle/>
                    <a:p>
                      <a:r>
                        <a:rPr lang="en-CA" dirty="0"/>
                        <a:t>Properties (</a:t>
                      </a:r>
                      <a:r>
                        <a:rPr lang="en-CA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get()/put()</a:t>
                      </a:r>
                      <a:r>
                        <a:rPr lang="en-CA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Not supported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CA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public static </a:t>
                      </a:r>
                      <a:r>
                        <a:rPr lang="en-CA" dirty="0" err="1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SetX</a:t>
                      </a:r>
                      <a:r>
                        <a:rPr lang="en-CA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/</a:t>
                      </a:r>
                      <a:r>
                        <a:rPr lang="en-CA" dirty="0" err="1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GetX</a:t>
                      </a:r>
                      <a:r>
                        <a:rPr lang="en-CA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/Set() </a:t>
                      </a:r>
                      <a:r>
                        <a:rPr lang="en-CA" dirty="0"/>
                        <a:t>class methods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18997006"/>
                  </a:ext>
                </a:extLst>
              </a:tr>
              <a:tr h="581203">
                <a:tc>
                  <a:txBody>
                    <a:bodyPr/>
                    <a:lstStyle/>
                    <a:p>
                      <a:r>
                        <a:rPr lang="en-CA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null</a:t>
                      </a:r>
                      <a:r>
                        <a:rPr lang="en-CA" dirty="0"/>
                        <a:t> valued variables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Not supported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CA" dirty="0" err="1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EntityState</a:t>
                      </a:r>
                      <a:r>
                        <a:rPr lang="en-CA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 _state </a:t>
                      </a:r>
                      <a:r>
                        <a:rPr lang="en-CA" dirty="0"/>
                        <a:t>field;</a:t>
                      </a:r>
                      <a:br>
                        <a:rPr lang="en-CA" dirty="0"/>
                      </a:br>
                      <a:r>
                        <a:rPr lang="en-CA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public static </a:t>
                      </a:r>
                      <a:r>
                        <a:rPr lang="en-CA" dirty="0" err="1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IsNull</a:t>
                      </a:r>
                      <a:r>
                        <a:rPr lang="en-CA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(p)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31529098"/>
                  </a:ext>
                </a:extLst>
              </a:tr>
              <a:tr h="478698">
                <a:tc>
                  <a:txBody>
                    <a:bodyPr/>
                    <a:lstStyle/>
                    <a:p>
                      <a:r>
                        <a:rPr lang="en-CA" dirty="0">
                          <a:solidFill>
                            <a:schemeClr val="tx1"/>
                          </a:solidFill>
                        </a:rPr>
                        <a:t>Floating-point data </a:t>
                      </a:r>
                      <a:r>
                        <a:rPr lang="en-CA" dirty="0"/>
                        <a:t>types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Not supported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r>
                        <a:rPr lang="en-CA" dirty="0"/>
                        <a:t>Native Storage datatypes: </a:t>
                      </a:r>
                      <a:r>
                        <a:rPr lang="en-CA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string, byte[], </a:t>
                      </a:r>
                      <a:r>
                        <a:rPr lang="en-CA" dirty="0" err="1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BigInteger</a:t>
                      </a:r>
                      <a:endParaRPr lang="en-CA" dirty="0">
                        <a:solidFill>
                          <a:srgbClr val="0070C0"/>
                        </a:solidFill>
                      </a:endParaRPr>
                    </a:p>
                    <a:p>
                      <a:r>
                        <a:rPr lang="en-CA" dirty="0"/>
                        <a:t>Limited datatypes: </a:t>
                      </a:r>
                      <a:r>
                        <a:rPr lang="en-CA" dirty="0" err="1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int</a:t>
                      </a:r>
                      <a:r>
                        <a:rPr lang="en-CA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/Int32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38424686"/>
                  </a:ext>
                </a:extLst>
              </a:tr>
              <a:tr h="478698">
                <a:tc>
                  <a:txBody>
                    <a:bodyPr/>
                    <a:lstStyle/>
                    <a:p>
                      <a:r>
                        <a:rPr lang="en-CA" dirty="0"/>
                        <a:t>Integer data types (</a:t>
                      </a:r>
                      <a:r>
                        <a:rPr lang="en-CA" dirty="0" err="1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int</a:t>
                      </a:r>
                      <a:r>
                        <a:rPr lang="en-CA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/Int32</a:t>
                      </a:r>
                      <a:r>
                        <a:rPr lang="en-CA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Partially support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5327287"/>
                  </a:ext>
                </a:extLst>
              </a:tr>
              <a:tr h="478698">
                <a:tc>
                  <a:txBody>
                    <a:bodyPr/>
                    <a:lstStyle/>
                    <a:p>
                      <a:r>
                        <a:rPr lang="en-CA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switch</a:t>
                      </a:r>
                      <a:r>
                        <a:rPr lang="en-CA" dirty="0"/>
                        <a:t> statements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Not predictable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Use </a:t>
                      </a:r>
                      <a:r>
                        <a:rPr lang="en-CA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if-then-else </a:t>
                      </a:r>
                      <a:r>
                        <a:rPr lang="en-CA" dirty="0" err="1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if-then-else</a:t>
                      </a:r>
                      <a:r>
                        <a:rPr lang="en-CA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 if-</a:t>
                      </a:r>
                      <a:r>
                        <a:rPr lang="en-CA" dirty="0"/>
                        <a:t>…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085497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591123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A188C-00D3-4C1C-B3DA-19B5B85353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4. Analysis (con’t)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972393C1-8905-4B02-BDE9-C49EAD2ECFA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26692280"/>
              </p:ext>
            </p:extLst>
          </p:nvPr>
        </p:nvGraphicFramePr>
        <p:xfrm>
          <a:off x="667512" y="1298448"/>
          <a:ext cx="11347704" cy="54920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43400">
                  <a:extLst>
                    <a:ext uri="{9D8B030D-6E8A-4147-A177-3AD203B41FA5}">
                      <a16:colId xmlns:a16="http://schemas.microsoft.com/office/drawing/2014/main" val="3796000043"/>
                    </a:ext>
                  </a:extLst>
                </a:gridCol>
                <a:gridCol w="2020824">
                  <a:extLst>
                    <a:ext uri="{9D8B030D-6E8A-4147-A177-3AD203B41FA5}">
                      <a16:colId xmlns:a16="http://schemas.microsoft.com/office/drawing/2014/main" val="2727624266"/>
                    </a:ext>
                  </a:extLst>
                </a:gridCol>
                <a:gridCol w="4983480">
                  <a:extLst>
                    <a:ext uri="{9D8B030D-6E8A-4147-A177-3AD203B41FA5}">
                      <a16:colId xmlns:a16="http://schemas.microsoft.com/office/drawing/2014/main" val="3619841757"/>
                    </a:ext>
                  </a:extLst>
                </a:gridCol>
              </a:tblGrid>
              <a:tr h="478698"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C#.MS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C#.MS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NPC Solution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18739722"/>
                  </a:ext>
                </a:extLst>
              </a:tr>
              <a:tr h="581203">
                <a:tc>
                  <a:txBody>
                    <a:bodyPr/>
                    <a:lstStyle/>
                    <a:p>
                      <a:r>
                        <a:rPr lang="en-CA" dirty="0"/>
                        <a:t>Declare fixed size </a:t>
                      </a:r>
                      <a:r>
                        <a:rPr lang="en-CA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byte[100]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Not supported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Use </a:t>
                      </a:r>
                      <a:r>
                        <a:rPr lang="en-CA" dirty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bye[].</a:t>
                      </a:r>
                      <a:r>
                        <a:rPr lang="en-CA" dirty="0" err="1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Concat</a:t>
                      </a:r>
                      <a:r>
                        <a:rPr lang="en-CA" dirty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(byte[])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453100"/>
                  </a:ext>
                </a:extLst>
              </a:tr>
              <a:tr h="581203">
                <a:tc>
                  <a:txBody>
                    <a:bodyPr/>
                    <a:lstStyle/>
                    <a:p>
                      <a:r>
                        <a:rPr lang="en-CA" dirty="0"/>
                        <a:t>Assignment to element of </a:t>
                      </a:r>
                      <a:r>
                        <a:rPr lang="en-CA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byte[] </a:t>
                      </a:r>
                      <a:r>
                        <a:rPr lang="en-CA" dirty="0"/>
                        <a:t>array: </a:t>
                      </a:r>
                      <a:r>
                        <a:rPr lang="en-CA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a[</a:t>
                      </a:r>
                      <a:r>
                        <a:rPr lang="en-CA" dirty="0" err="1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i</a:t>
                      </a:r>
                      <a:r>
                        <a:rPr lang="en-CA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] = 0x12;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Not supported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dirty="0"/>
                        <a:t>Use </a:t>
                      </a:r>
                      <a:r>
                        <a:rPr lang="en-CA" dirty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bye[].</a:t>
                      </a:r>
                      <a:r>
                        <a:rPr lang="en-CA" dirty="0" err="1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Concat</a:t>
                      </a:r>
                      <a:r>
                        <a:rPr lang="en-CA" dirty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(byte[])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74904342"/>
                  </a:ext>
                </a:extLst>
              </a:tr>
              <a:tr h="478698">
                <a:tc>
                  <a:txBody>
                    <a:bodyPr/>
                    <a:lstStyle/>
                    <a:p>
                      <a:r>
                        <a:rPr lang="en-CA" sz="1800" kern="1200" dirty="0">
                          <a:solidFill>
                            <a:schemeClr val="dk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0x0123456789abcdef.ToString()</a:t>
                      </a:r>
                      <a:endParaRPr lang="en-CA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dirty="0"/>
                        <a:t>Not supported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CA" sz="1800" kern="1200" dirty="0" err="1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Neo.SmartContract.Framework.Helper.AsString</a:t>
                      </a:r>
                      <a:r>
                        <a:rPr lang="en-CA" sz="1800" kern="120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(byte[])</a:t>
                      </a:r>
                      <a:endParaRPr lang="en-CA" dirty="0">
                        <a:solidFill>
                          <a:srgbClr val="0070C0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67304989"/>
                  </a:ext>
                </a:extLst>
              </a:tr>
              <a:tr h="581203">
                <a:tc>
                  <a:txBody>
                    <a:bodyPr/>
                    <a:lstStyle/>
                    <a:p>
                      <a:r>
                        <a:rPr lang="en-CA" sz="1800" kern="120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((</a:t>
                      </a:r>
                      <a:r>
                        <a:rPr lang="en-CA" sz="1800" kern="1200" dirty="0" err="1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BigInteger</a:t>
                      </a:r>
                      <a:r>
                        <a:rPr lang="en-CA" sz="1800" kern="120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)0x0123456789abcdef)</a:t>
                      </a:r>
                      <a:br>
                        <a:rPr lang="en-CA" sz="1800" kern="120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</a:br>
                      <a:r>
                        <a:rPr lang="en-CA" sz="1800" kern="120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.</a:t>
                      </a:r>
                      <a:r>
                        <a:rPr lang="en-CA" sz="1800" kern="1200" dirty="0" err="1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ToString</a:t>
                      </a:r>
                      <a:r>
                        <a:rPr lang="en-CA" sz="1800" kern="120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()</a:t>
                      </a:r>
                      <a:endParaRPr lang="en-CA" dirty="0">
                        <a:solidFill>
                          <a:srgbClr val="0070C0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dirty="0"/>
                        <a:t>Not supported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18997006"/>
                  </a:ext>
                </a:extLst>
              </a:tr>
              <a:tr h="581203">
                <a:tc>
                  <a:txBody>
                    <a:bodyPr/>
                    <a:lstStyle/>
                    <a:p>
                      <a:r>
                        <a:rPr lang="en-CA" sz="1800" kern="120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((</a:t>
                      </a:r>
                      <a:r>
                        <a:rPr lang="en-CA" sz="1800" kern="1200" dirty="0" err="1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BigInteger</a:t>
                      </a:r>
                      <a:r>
                        <a:rPr lang="en-CA" sz="1800" kern="120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)0x0123456789abcdef)</a:t>
                      </a:r>
                      <a:br>
                        <a:rPr lang="en-CA" sz="1800" kern="120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</a:br>
                      <a:r>
                        <a:rPr lang="en-CA" sz="1800" kern="120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.</a:t>
                      </a:r>
                      <a:r>
                        <a:rPr lang="en-CA" sz="1800" kern="1200" dirty="0" err="1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ToByteArray</a:t>
                      </a:r>
                      <a:r>
                        <a:rPr lang="en-CA" sz="1800" kern="120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().</a:t>
                      </a:r>
                      <a:r>
                        <a:rPr lang="en-CA" sz="1800" kern="1200" dirty="0" err="1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ToString</a:t>
                      </a:r>
                      <a:r>
                        <a:rPr lang="en-CA" sz="1800" kern="120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()</a:t>
                      </a:r>
                      <a:endParaRPr lang="en-CA" dirty="0">
                        <a:solidFill>
                          <a:srgbClr val="0070C0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dirty="0"/>
                        <a:t>Not supported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CA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((</a:t>
                      </a:r>
                      <a:r>
                        <a:rPr lang="en-CA" dirty="0" err="1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BigInteger</a:t>
                      </a:r>
                      <a:r>
                        <a:rPr lang="en-CA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)0x0123456789abcdef)</a:t>
                      </a:r>
                      <a:br>
                        <a:rPr lang="en-CA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</a:br>
                      <a:r>
                        <a:rPr lang="en-CA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n-CA" dirty="0" err="1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AsByteArray</a:t>
                      </a:r>
                      <a:r>
                        <a:rPr lang="en-CA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().</a:t>
                      </a:r>
                      <a:r>
                        <a:rPr lang="en-CA" dirty="0" err="1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AsString</a:t>
                      </a:r>
                      <a:r>
                        <a:rPr lang="en-CA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()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31529098"/>
                  </a:ext>
                </a:extLst>
              </a:tr>
              <a:tr h="478698">
                <a:tc>
                  <a:txBody>
                    <a:bodyPr/>
                    <a:lstStyle/>
                    <a:p>
                      <a:r>
                        <a:rPr lang="en-CA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enum</a:t>
                      </a:r>
                      <a:r>
                        <a:rPr lang="en-CA" dirty="0"/>
                        <a:t> enumerations at </a:t>
                      </a:r>
                      <a:r>
                        <a:rPr lang="en-CA" dirty="0" err="1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int</a:t>
                      </a:r>
                      <a:r>
                        <a:rPr lang="en-CA" dirty="0" err="1"/>
                        <a:t>’s</a:t>
                      </a:r>
                      <a:r>
                        <a:rPr lang="en-CA" dirty="0"/>
                        <a:t> (internally)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Supported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CA" dirty="0" err="1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int</a:t>
                      </a:r>
                      <a:r>
                        <a:rPr lang="en-CA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/Int32 </a:t>
                      </a:r>
                      <a:r>
                        <a:rPr lang="en-CA" dirty="0">
                          <a:solidFill>
                            <a:schemeClr val="tx1"/>
                          </a:solidFill>
                        </a:rPr>
                        <a:t>are supported but not native C#.NEO Storage datatypes</a:t>
                      </a:r>
                      <a:br>
                        <a:rPr lang="en-CA" dirty="0">
                          <a:solidFill>
                            <a:schemeClr val="tx1"/>
                          </a:solidFill>
                        </a:rPr>
                      </a:br>
                      <a:r>
                        <a:rPr lang="en-CA" dirty="0">
                          <a:solidFill>
                            <a:schemeClr val="tx1"/>
                          </a:solidFill>
                        </a:rPr>
                        <a:t>Be prepared to do lots of coercions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38424686"/>
                  </a:ext>
                </a:extLst>
              </a:tr>
              <a:tr h="478698"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CA" dirty="0">
                        <a:solidFill>
                          <a:srgbClr val="00B0F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55327287"/>
                  </a:ext>
                </a:extLst>
              </a:tr>
              <a:tr h="478698"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085497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741440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B7BB4-0EAC-41B3-ADD2-548A183A0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4. Analysis (con’t)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B23D6F-802A-4825-A408-3B7922842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7FB5DD-06F2-4D59-948A-7EEE6637FB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462024"/>
            <a:ext cx="6953250" cy="324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4569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B7BB4-0EAC-41B3-ADD2-548A183A0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4. Analysis (con’t)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B23D6F-802A-4825-A408-3B7922842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2CC4E16-AF66-4F18-98AA-19BFDA54BA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471168"/>
            <a:ext cx="7639050" cy="3648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2895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B7BB4-0EAC-41B3-ADD2-548A183A0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4. Analysis (con’t)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B23D6F-802A-4825-A408-3B7922842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pic>
        <p:nvPicPr>
          <p:cNvPr id="2050" name="Picture 2" descr="https://raw.githubusercontent.com/mwherman2000/neo-windocs/master/windocs/windocs-presentations/images/NEOAccountsAddressesKeysKeyLengths.png">
            <a:extLst>
              <a:ext uri="{FF2B5EF4-FFF2-40B4-BE49-F238E27FC236}">
                <a16:creationId xmlns:a16="http://schemas.microsoft.com/office/drawing/2014/main" id="{ACF40C95-E072-4BD0-AF0A-ADEFD05A79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334" y="1270000"/>
            <a:ext cx="9052560" cy="5092065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66085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CE3BA-7B95-4585-9149-297EB4BB5A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5. Options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80A078-5E9C-4333-B197-5422C3856B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249B1C-79B1-4810-B80E-4A921FD362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</p:spTree>
    <p:extLst>
      <p:ext uri="{BB962C8B-B14F-4D97-AF65-F5344CB8AC3E}">
        <p14:creationId xmlns:p14="http://schemas.microsoft.com/office/powerpoint/2010/main" val="3333013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540AB-3560-4210-90BC-FF8CC4DFF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5. Options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C06188-955C-4AB4-A07E-11CC346CC5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34353"/>
            <a:ext cx="8596668" cy="542364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CA" dirty="0"/>
              <a:t>Model every class as a C#.NEO Class </a:t>
            </a:r>
          </a:p>
          <a:p>
            <a:r>
              <a:rPr lang="en-CA" dirty="0"/>
              <a:t>Fields</a:t>
            </a:r>
          </a:p>
          <a:p>
            <a:pPr lvl="1"/>
            <a:r>
              <a:rPr lang="en-CA" dirty="0"/>
              <a:t>Only </a:t>
            </a:r>
            <a:r>
              <a:rPr lang="en-CA" dirty="0">
                <a:solidFill>
                  <a:srgbClr val="0070C0"/>
                </a:solidFill>
                <a:latin typeface="Consolas" panose="020B0609020204030204" pitchFamily="49" charset="0"/>
              </a:rPr>
              <a:t>string, byte[], </a:t>
            </a:r>
            <a:r>
              <a:rPr lang="en-CA" dirty="0">
                <a:solidFill>
                  <a:schemeClr val="tx2"/>
                </a:solidFill>
                <a:latin typeface="Consolas" panose="020B0609020204030204" pitchFamily="49" charset="0"/>
              </a:rPr>
              <a:t>or</a:t>
            </a:r>
            <a:r>
              <a:rPr lang="en-CA" dirty="0">
                <a:solidFill>
                  <a:srgbClr val="0070C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70C0"/>
                </a:solidFill>
                <a:latin typeface="Consolas" panose="020B0609020204030204" pitchFamily="49" charset="0"/>
              </a:rPr>
              <a:t>BigInteger</a:t>
            </a:r>
            <a:r>
              <a:rPr lang="en-CA" dirty="0">
                <a:solidFill>
                  <a:srgbClr val="0070C0"/>
                </a:solidFill>
                <a:latin typeface="Consolas" panose="020B0609020204030204" pitchFamily="49" charset="0"/>
              </a:rPr>
              <a:t> </a:t>
            </a:r>
            <a:r>
              <a:rPr lang="en-CA" dirty="0"/>
              <a:t>data types</a:t>
            </a:r>
          </a:p>
          <a:p>
            <a:pPr lvl="1"/>
            <a:r>
              <a:rPr lang="en-CA" dirty="0"/>
              <a:t>Especially if there is any chance of class being persisted</a:t>
            </a:r>
          </a:p>
          <a:p>
            <a:r>
              <a:rPr lang="en-CA" dirty="0"/>
              <a:t>Constructors</a:t>
            </a:r>
          </a:p>
          <a:p>
            <a:pPr lvl="1"/>
            <a:r>
              <a:rPr lang="en-CA" dirty="0"/>
              <a:t>Every class has a private </a:t>
            </a:r>
            <a:r>
              <a:rPr lang="en-CA" dirty="0" err="1"/>
              <a:t>parameterless</a:t>
            </a:r>
            <a:r>
              <a:rPr lang="en-CA" dirty="0"/>
              <a:t> constructor that is never used</a:t>
            </a:r>
          </a:p>
          <a:p>
            <a:pPr lvl="1"/>
            <a:r>
              <a:rPr lang="en-CA" dirty="0"/>
              <a:t>Every class has </a:t>
            </a:r>
            <a:r>
              <a:rPr lang="en-CA" dirty="0">
                <a:solidFill>
                  <a:srgbClr val="0070C0"/>
                </a:solidFill>
                <a:latin typeface="Consolas" panose="020B0609020204030204" pitchFamily="49" charset="0"/>
              </a:rPr>
              <a:t>public New() </a:t>
            </a:r>
            <a:r>
              <a:rPr lang="en-CA" dirty="0"/>
              <a:t>and </a:t>
            </a:r>
            <a:r>
              <a:rPr lang="en-CA" dirty="0">
                <a:solidFill>
                  <a:srgbClr val="0070C0"/>
                </a:solidFill>
                <a:latin typeface="Consolas" panose="020B0609020204030204" pitchFamily="49" charset="0"/>
              </a:rPr>
              <a:t>public New(</a:t>
            </a:r>
            <a:r>
              <a:rPr lang="en-CA" dirty="0" err="1">
                <a:solidFill>
                  <a:srgbClr val="0070C0"/>
                </a:solidFill>
                <a:latin typeface="Consolas" panose="020B0609020204030204" pitchFamily="49" charset="0"/>
              </a:rPr>
              <a:t>x,y</a:t>
            </a:r>
            <a:r>
              <a:rPr lang="en-CA" dirty="0">
                <a:solidFill>
                  <a:srgbClr val="0070C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CA" dirty="0">
                <a:solidFill>
                  <a:schemeClr val="tx1"/>
                </a:solidFill>
              </a:rPr>
              <a:t>All class methods modeled as </a:t>
            </a:r>
            <a:r>
              <a:rPr lang="en-CA" dirty="0">
                <a:solidFill>
                  <a:srgbClr val="0070C0"/>
                </a:solidFill>
                <a:latin typeface="Consolas" panose="020B0609020204030204" pitchFamily="49" charset="0"/>
              </a:rPr>
              <a:t>public static </a:t>
            </a:r>
            <a:r>
              <a:rPr lang="en-CA" dirty="0">
                <a:solidFill>
                  <a:schemeClr val="tx1"/>
                </a:solidFill>
              </a:rPr>
              <a:t>methods</a:t>
            </a:r>
          </a:p>
          <a:p>
            <a:pPr lvl="1"/>
            <a:r>
              <a:rPr lang="en-CA" dirty="0">
                <a:solidFill>
                  <a:schemeClr val="tx1"/>
                </a:solidFill>
              </a:rPr>
              <a:t>Entity passed as the first parameter (except </a:t>
            </a:r>
            <a:r>
              <a:rPr lang="en-CA" dirty="0">
                <a:solidFill>
                  <a:srgbClr val="0070C0"/>
                </a:solidFill>
                <a:latin typeface="Consolas" panose="020B0609020204030204" pitchFamily="49" charset="0"/>
              </a:rPr>
              <a:t>Log() </a:t>
            </a:r>
            <a:r>
              <a:rPr lang="en-CA" dirty="0">
                <a:solidFill>
                  <a:schemeClr val="tx1"/>
                </a:solidFill>
              </a:rPr>
              <a:t>and </a:t>
            </a:r>
            <a:r>
              <a:rPr lang="en-CA" dirty="0" err="1">
                <a:solidFill>
                  <a:srgbClr val="0070C0"/>
                </a:solidFill>
                <a:latin typeface="Consolas" panose="020B0609020204030204" pitchFamily="49" charset="0"/>
              </a:rPr>
              <a:t>LogExt</a:t>
            </a:r>
            <a:r>
              <a:rPr lang="en-CA" dirty="0">
                <a:solidFill>
                  <a:srgbClr val="0070C0"/>
                </a:solidFill>
                <a:latin typeface="Consolas" panose="020B0609020204030204" pitchFamily="49" charset="0"/>
              </a:rPr>
              <a:t>() </a:t>
            </a:r>
            <a:r>
              <a:rPr lang="en-CA" dirty="0">
                <a:solidFill>
                  <a:schemeClr val="tx1"/>
                </a:solidFill>
              </a:rPr>
              <a:t>methods)</a:t>
            </a:r>
          </a:p>
          <a:p>
            <a:r>
              <a:rPr lang="en-CA" dirty="0">
                <a:solidFill>
                  <a:srgbClr val="0070C0"/>
                </a:solidFill>
                <a:latin typeface="Consolas" panose="020B0609020204030204" pitchFamily="49" charset="0"/>
              </a:rPr>
              <a:t>null</a:t>
            </a:r>
            <a:r>
              <a:rPr lang="en-CA" dirty="0"/>
              <a:t> valued variables</a:t>
            </a:r>
          </a:p>
          <a:p>
            <a:pPr lvl="1"/>
            <a:r>
              <a:rPr lang="en-CA" dirty="0"/>
              <a:t>Start adding “system” fields to each class: </a:t>
            </a:r>
            <a:r>
              <a:rPr lang="en-CA" dirty="0">
                <a:solidFill>
                  <a:srgbClr val="0070C0"/>
                </a:solidFill>
              </a:rPr>
              <a:t>private</a:t>
            </a:r>
            <a:r>
              <a:rPr lang="en-CA" dirty="0"/>
              <a:t> </a:t>
            </a:r>
            <a:r>
              <a:rPr lang="en-CA" dirty="0" err="1">
                <a:solidFill>
                  <a:srgbClr val="0070C0"/>
                </a:solidFill>
                <a:latin typeface="Consolas" panose="020B0609020204030204" pitchFamily="49" charset="0"/>
              </a:rPr>
              <a:t>EntityType</a:t>
            </a:r>
            <a:r>
              <a:rPr lang="en-CA" dirty="0">
                <a:solidFill>
                  <a:srgbClr val="0070C0"/>
                </a:solidFill>
                <a:latin typeface="Consolas" panose="020B0609020204030204" pitchFamily="49" charset="0"/>
              </a:rPr>
              <a:t> _state;</a:t>
            </a:r>
          </a:p>
          <a:p>
            <a:pPr lvl="1"/>
            <a:r>
              <a:rPr lang="en-CA" dirty="0">
                <a:solidFill>
                  <a:srgbClr val="0070C0"/>
                </a:solidFill>
              </a:rPr>
              <a:t>static public wrapper </a:t>
            </a:r>
            <a:r>
              <a:rPr lang="en-CA" dirty="0">
                <a:solidFill>
                  <a:schemeClr val="tx1"/>
                </a:solidFill>
              </a:rPr>
              <a:t>methods for all system fields (scope private)</a:t>
            </a:r>
          </a:p>
          <a:p>
            <a:r>
              <a:rPr lang="en-CA" dirty="0">
                <a:solidFill>
                  <a:schemeClr val="tx1"/>
                </a:solidFill>
              </a:rPr>
              <a:t>Use </a:t>
            </a:r>
            <a:r>
              <a:rPr lang="en-CA" dirty="0">
                <a:solidFill>
                  <a:srgbClr val="0070C0"/>
                </a:solidFill>
                <a:latin typeface="Consolas" panose="020B0609020204030204" pitchFamily="49" charset="0"/>
              </a:rPr>
              <a:t>byte[] </a:t>
            </a:r>
            <a:r>
              <a:rPr lang="en-CA" dirty="0">
                <a:solidFill>
                  <a:schemeClr val="tx1"/>
                </a:solidFill>
              </a:rPr>
              <a:t>when possible to minimize Storage as well as being the easiest to work with from a supported runtime library perspective</a:t>
            </a:r>
          </a:p>
          <a:p>
            <a:pPr lvl="1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4816654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E81401-AB15-4BD4-9C51-9F070D985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Contributors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ED6FD8-E1D4-47F9-9EDE-5E16C07F8E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34353"/>
            <a:ext cx="8596668" cy="4607009"/>
          </a:xfrm>
        </p:spPr>
        <p:txBody>
          <a:bodyPr/>
          <a:lstStyle/>
          <a:p>
            <a:r>
              <a:rPr lang="en-CA" dirty="0"/>
              <a:t>NEO Developer Tool Suite - CoZ Developers</a:t>
            </a:r>
          </a:p>
          <a:p>
            <a:pPr lvl="1"/>
            <a:r>
              <a:rPr lang="en-CA" dirty="0"/>
              <a:t>@</a:t>
            </a:r>
            <a:r>
              <a:rPr lang="en-CA" dirty="0" err="1"/>
              <a:t>relfos</a:t>
            </a:r>
            <a:r>
              <a:rPr lang="en-CA" dirty="0"/>
              <a:t> – neo-debugger</a:t>
            </a:r>
          </a:p>
          <a:p>
            <a:pPr lvl="1"/>
            <a:r>
              <a:rPr lang="en-CA" dirty="0"/>
              <a:t>@</a:t>
            </a:r>
            <a:r>
              <a:rPr lang="en-CA" dirty="0" err="1"/>
              <a:t>birmas</a:t>
            </a:r>
            <a:r>
              <a:rPr lang="en-CA" dirty="0"/>
              <a:t> – neo-</a:t>
            </a:r>
            <a:r>
              <a:rPr lang="en-CA" dirty="0" err="1"/>
              <a:t>gui</a:t>
            </a:r>
            <a:r>
              <a:rPr lang="en-CA" dirty="0"/>
              <a:t>-developer</a:t>
            </a:r>
          </a:p>
          <a:p>
            <a:pPr lvl="1"/>
            <a:r>
              <a:rPr lang="en-CA" dirty="0"/>
              <a:t>@mwherman2000 – event log enhancements</a:t>
            </a:r>
          </a:p>
          <a:p>
            <a:pPr lvl="1"/>
            <a:endParaRPr lang="en-CA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02C91EA-0A37-4487-A507-EB41409484F4}"/>
              </a:ext>
            </a:extLst>
          </p:cNvPr>
          <p:cNvGrpSpPr/>
          <p:nvPr/>
        </p:nvGrpSpPr>
        <p:grpSpPr>
          <a:xfrm>
            <a:off x="1664779" y="3149953"/>
            <a:ext cx="5991225" cy="3019425"/>
            <a:chOff x="1710499" y="2967073"/>
            <a:chExt cx="5991225" cy="301942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A39274E-6350-4372-9064-C0E02BF2D2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10499" y="2967073"/>
              <a:ext cx="5991225" cy="3019425"/>
            </a:xfrm>
            <a:prstGeom prst="rect">
              <a:avLst/>
            </a:prstGeom>
          </p:spPr>
        </p:pic>
        <p:pic>
          <p:nvPicPr>
            <p:cNvPr id="1026" name="Picture 2" descr="5135115 (400×400)">
              <a:extLst>
                <a:ext uri="{FF2B5EF4-FFF2-40B4-BE49-F238E27FC236}">
                  <a16:creationId xmlns:a16="http://schemas.microsoft.com/office/drawing/2014/main" id="{FB2B9B0F-E129-4955-9992-90F4EF83A4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31334" y="2994504"/>
              <a:ext cx="1760375" cy="17603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AACBD06-C102-4C83-83E1-0CD2B8D705EE}"/>
                </a:ext>
              </a:extLst>
            </p:cNvPr>
            <p:cNvSpPr txBox="1"/>
            <p:nvPr/>
          </p:nvSpPr>
          <p:spPr>
            <a:xfrm>
              <a:off x="3825923" y="4890289"/>
              <a:ext cx="1760375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600" dirty="0">
                  <a:solidFill>
                    <a:srgbClr val="212529"/>
                  </a:solidFill>
                  <a:latin typeface="Source-Han-Light"/>
                </a:rPr>
                <a:t>Chris Birmingham</a:t>
              </a:r>
              <a:endParaRPr lang="en-CA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8438156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540AB-3560-4210-90BC-FF8CC4DFF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5. Options (con’t)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C06188-955C-4AB4-A07E-11CC346CC5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34353"/>
            <a:ext cx="8596668" cy="542364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CA" dirty="0"/>
              <a:t>Model every classes as a C#.NEO Class with the following characteristics:</a:t>
            </a:r>
          </a:p>
          <a:p>
            <a:r>
              <a:rPr lang="en-CA" dirty="0"/>
              <a:t>All NPC have the same minimum set of default public static methods with the set of methods varying with the NPC Level being implemented for the class:</a:t>
            </a:r>
          </a:p>
          <a:p>
            <a:pPr lvl="1"/>
            <a:r>
              <a:rPr lang="en-US" dirty="0"/>
              <a:t>NPC Level 0 Basic</a:t>
            </a:r>
            <a:endParaRPr lang="en-CA" dirty="0"/>
          </a:p>
          <a:p>
            <a:pPr lvl="1"/>
            <a:r>
              <a:rPr lang="en-US" dirty="0"/>
              <a:t>NPC Level 1 Managed</a:t>
            </a:r>
            <a:endParaRPr lang="en-CA" dirty="0"/>
          </a:p>
          <a:p>
            <a:pPr lvl="1"/>
            <a:r>
              <a:rPr lang="en-US" dirty="0"/>
              <a:t>NPC Level 2 Persistable</a:t>
            </a:r>
            <a:endParaRPr lang="en-CA" dirty="0"/>
          </a:p>
          <a:p>
            <a:pPr lvl="1"/>
            <a:r>
              <a:rPr lang="en-US" dirty="0"/>
              <a:t>NPC Level 3 </a:t>
            </a:r>
            <a:r>
              <a:rPr lang="en-US" dirty="0" err="1"/>
              <a:t>Deletable</a:t>
            </a:r>
            <a:r>
              <a:rPr lang="en-US" dirty="0"/>
              <a:t> (Bury/Tombstone)</a:t>
            </a:r>
            <a:endParaRPr lang="en-CA" dirty="0"/>
          </a:p>
          <a:p>
            <a:pPr lvl="1"/>
            <a:r>
              <a:rPr lang="en-US" dirty="0"/>
              <a:t>NPC Level 4 Collectible</a:t>
            </a:r>
            <a:endParaRPr lang="en-CA" dirty="0"/>
          </a:p>
          <a:p>
            <a:pPr lvl="1"/>
            <a:r>
              <a:rPr lang="en-US" dirty="0"/>
              <a:t>NPC Level 5 Extendible (Roadmap)</a:t>
            </a:r>
            <a:endParaRPr lang="en-CA" dirty="0"/>
          </a:p>
          <a:p>
            <a:pPr lvl="1"/>
            <a:r>
              <a:rPr lang="en-US" dirty="0"/>
              <a:t>NPC Level 6 Authorized (Roadmap)</a:t>
            </a:r>
          </a:p>
          <a:p>
            <a:pPr lvl="1"/>
            <a:r>
              <a:rPr lang="en-US" dirty="0"/>
              <a:t>NPC Level 6 Optimized (Roadmap)</a:t>
            </a:r>
          </a:p>
          <a:p>
            <a:r>
              <a:rPr lang="en-US" dirty="0"/>
              <a:t>NOTE: Primary driver for NPC Levels is minimizing code size by implementing only the Levels (and methods) required by the specific class</a:t>
            </a:r>
            <a:endParaRPr lang="en-CA" dirty="0"/>
          </a:p>
          <a:p>
            <a:endParaRPr lang="en-CA" dirty="0"/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055391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460920-5A0B-48DC-9FC6-B6E0CEE1A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6. Solution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6457DE-2F3C-48ED-94E1-F1148E366D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F40E73-CC61-48EE-9E09-A629F8D375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</p:spTree>
    <p:extLst>
      <p:ext uri="{BB962C8B-B14F-4D97-AF65-F5344CB8AC3E}">
        <p14:creationId xmlns:p14="http://schemas.microsoft.com/office/powerpoint/2010/main" val="23875487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540AB-3560-4210-90BC-FF8CC4DFF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6.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C06188-955C-4AB4-A07E-11CC346CC5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/>
              <a:t>NPC Level 0 Basic</a:t>
            </a:r>
            <a:endParaRPr lang="en-CA" dirty="0"/>
          </a:p>
          <a:p>
            <a:pPr lvl="0"/>
            <a:r>
              <a:rPr lang="en-US" dirty="0"/>
              <a:t>NPC Level 1 Managed</a:t>
            </a:r>
            <a:endParaRPr lang="en-CA" dirty="0"/>
          </a:p>
          <a:p>
            <a:pPr lvl="0"/>
            <a:r>
              <a:rPr lang="en-US" dirty="0"/>
              <a:t>NPC Level 2 Persistable</a:t>
            </a:r>
            <a:endParaRPr lang="en-CA" dirty="0"/>
          </a:p>
          <a:p>
            <a:pPr lvl="0"/>
            <a:r>
              <a:rPr lang="en-US" dirty="0"/>
              <a:t>NPC Level 3 </a:t>
            </a:r>
            <a:r>
              <a:rPr lang="en-US" dirty="0" err="1"/>
              <a:t>Deletable</a:t>
            </a:r>
            <a:r>
              <a:rPr lang="en-US" dirty="0"/>
              <a:t> (Bury/Tombstone)</a:t>
            </a:r>
            <a:endParaRPr lang="en-CA" dirty="0"/>
          </a:p>
          <a:p>
            <a:pPr lvl="0"/>
            <a:r>
              <a:rPr lang="en-US" dirty="0"/>
              <a:t>NPC Level 4 Collectible</a:t>
            </a:r>
            <a:endParaRPr lang="en-CA" dirty="0"/>
          </a:p>
          <a:p>
            <a:pPr lvl="0"/>
            <a:r>
              <a:rPr lang="en-US" dirty="0"/>
              <a:t>NPC Level 5 Extendible (Roadmap)</a:t>
            </a:r>
            <a:endParaRPr lang="en-CA" dirty="0"/>
          </a:p>
          <a:p>
            <a:pPr lvl="0"/>
            <a:r>
              <a:rPr lang="en-US" dirty="0"/>
              <a:t>NPC Level 6 Authorized (Roadmap)</a:t>
            </a:r>
          </a:p>
          <a:p>
            <a:pPr lvl="0"/>
            <a:r>
              <a:rPr lang="en-US" dirty="0"/>
              <a:t>NPC Level 6 Optimized (Roadmap)</a:t>
            </a:r>
            <a:endParaRPr lang="en-CA" dirty="0"/>
          </a:p>
          <a:p>
            <a:endParaRPr lang="en-C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355CEE-4E7D-475B-A986-4FFE9AA2EA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</p:spTree>
    <p:extLst>
      <p:ext uri="{BB962C8B-B14F-4D97-AF65-F5344CB8AC3E}">
        <p14:creationId xmlns:p14="http://schemas.microsoft.com/office/powerpoint/2010/main" val="12242726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460920-5A0B-48DC-9FC6-B6E0CEE1A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6. Solution – NPC Level 0 Basic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6457DE-2F3C-48ED-94E1-F1148E366D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F40E73-CC61-48EE-9E09-A629F8D375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</p:spTree>
    <p:extLst>
      <p:ext uri="{BB962C8B-B14F-4D97-AF65-F5344CB8AC3E}">
        <p14:creationId xmlns:p14="http://schemas.microsoft.com/office/powerpoint/2010/main" val="6720266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540AB-3560-4210-90BC-FF8CC4DFF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NPC Level 0 Basic -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Point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C06188-955C-4AB4-A07E-11CC346CC5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Point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/* Level 0 */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BigInteger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_x;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BigInteger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_y;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355CEE-4E7D-475B-A986-4FFE9AA2EA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</p:spTree>
    <p:extLst>
      <p:ext uri="{BB962C8B-B14F-4D97-AF65-F5344CB8AC3E}">
        <p14:creationId xmlns:p14="http://schemas.microsoft.com/office/powerpoint/2010/main" val="3203814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460920-5A0B-48DC-9FC6-B6E0CEE1A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6. Solution – NPC Level 1 Managed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6457DE-2F3C-48ED-94E1-F1148E366D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F40E73-CC61-48EE-9E09-A629F8D375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</p:spTree>
    <p:extLst>
      <p:ext uri="{BB962C8B-B14F-4D97-AF65-F5344CB8AC3E}">
        <p14:creationId xmlns:p14="http://schemas.microsoft.com/office/powerpoint/2010/main" val="21281841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09289-D00F-48AD-BEF8-7C0621072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0837332" cy="1320800"/>
          </a:xfrm>
        </p:spPr>
        <p:txBody>
          <a:bodyPr/>
          <a:lstStyle/>
          <a:p>
            <a:r>
              <a:rPr lang="en-CA" dirty="0"/>
              <a:t>NPC Level 1 Managed – 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NeoTrace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63787-395E-412B-8A87-476623EE3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34353"/>
            <a:ext cx="10981266" cy="4607009"/>
          </a:xfrm>
        </p:spPr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NeoTrace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/* Level *all* */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Trace(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params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object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Neo.SmartContract.Framework.Services.Neo.Runtime.Notify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args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}</a:t>
            </a:r>
            <a:endParaRPr lang="en-CA" dirty="0">
              <a:latin typeface="Consolas" panose="020B0609020204030204" pitchFamily="49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18710B-3EBE-43D0-9BB3-4F460A5624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</p:spTree>
    <p:extLst>
      <p:ext uri="{BB962C8B-B14F-4D97-AF65-F5344CB8AC3E}">
        <p14:creationId xmlns:p14="http://schemas.microsoft.com/office/powerpoint/2010/main" val="28353871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09289-D00F-48AD-BEF8-7C0621072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0837332" cy="1320800"/>
          </a:xfrm>
        </p:spPr>
        <p:txBody>
          <a:bodyPr/>
          <a:lstStyle/>
          <a:p>
            <a:r>
              <a:rPr lang="en-CA" dirty="0"/>
              <a:t>NPC Level 1 Managed – 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NeoEntityModel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63787-395E-412B-8A87-476623EE3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34353"/>
            <a:ext cx="10981266" cy="5423647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NeoEntityModel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/* Level 1 */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enum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 err="1">
                <a:solidFill>
                  <a:srgbClr val="2B91AF"/>
                </a:solidFill>
                <a:latin typeface="Consolas" panose="020B0609020204030204" pitchFamily="49" charset="0"/>
              </a:rPr>
              <a:t>EntityState</a:t>
            </a:r>
            <a:endParaRPr lang="en-CA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		NULL, INIT, SET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BigInteger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AsBigInteger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EntityState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sta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n-CA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istate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= (</a:t>
            </a:r>
            <a:r>
              <a:rPr lang="en-CA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sta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BigInteger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bis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istate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bis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EntityState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BytesToEntityState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bsta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n-CA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ista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= (</a:t>
            </a:r>
            <a:r>
              <a:rPr lang="en-CA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bsta.AsBigInteger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sta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= (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ista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sta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}</a:t>
            </a:r>
            <a:endParaRPr lang="en-CA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95758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09289-D00F-48AD-BEF8-7C0621072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0837332" cy="1320800"/>
          </a:xfrm>
        </p:spPr>
        <p:txBody>
          <a:bodyPr/>
          <a:lstStyle/>
          <a:p>
            <a:r>
              <a:rPr lang="en-CA" dirty="0"/>
              <a:t>NPC Level 1 Managed –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Point 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63787-395E-412B-8A87-476623EE3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260617"/>
            <a:ext cx="11514666" cy="5423647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Point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NeoTrace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/* Level 1 */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BigInteger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_x;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BigInteger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_y;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_state;</a:t>
            </a:r>
          </a:p>
          <a:p>
            <a:pPr marL="0" indent="0">
              <a:spcBef>
                <a:spcPts val="0"/>
              </a:spcBef>
              <a:buNone/>
            </a:pPr>
            <a:endParaRPr lang="en-CA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8000"/>
                </a:solidFill>
                <a:latin typeface="Consolas" panose="020B0609020204030204" pitchFamily="49" charset="0"/>
              </a:rPr>
              <a:t>	// Accessors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SetX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(Point p,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BigInteger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value)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			{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p._x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= value;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p._state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NeoEntityModel.EntityState.SET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BigInteger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GetX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(Point p) {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p._x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SetY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(Point p,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BigInteger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value)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			{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p._y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= value;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p._state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NeoEntityModel.EntityState.SET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BigInteger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GetY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(Point p) {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p._y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Set(Point p,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BigInteger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xvalue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BigInteger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yvalue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			{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p._x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xvalue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p._y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yvalue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p._state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NeoEntityModel.EntityState.SET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  <a:endParaRPr lang="en-CA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69792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09289-D00F-48AD-BEF8-7C0621072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0837332" cy="1320800"/>
          </a:xfrm>
        </p:spPr>
        <p:txBody>
          <a:bodyPr/>
          <a:lstStyle/>
          <a:p>
            <a:r>
              <a:rPr lang="en-CA" dirty="0"/>
              <a:t>NPC Level 1 Managed –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Point (con’t) 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63787-395E-412B-8A87-476623EE3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34353"/>
            <a:ext cx="10981266" cy="5423647"/>
          </a:xfrm>
        </p:spPr>
        <p:txBody>
          <a:bodyPr>
            <a:normAutofit lnSpcReduction="10000"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dirty="0">
                <a:solidFill>
                  <a:srgbClr val="008000"/>
                </a:solidFill>
                <a:latin typeface="Consolas" panose="020B0609020204030204" pitchFamily="49" charset="0"/>
              </a:rPr>
              <a:t>// Factory methods</a:t>
            </a:r>
            <a:endParaRPr lang="en-CA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Point()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spcBef>
                <a:spcPts val="0"/>
              </a:spcBef>
              <a:buNone/>
            </a:pPr>
            <a:endParaRPr lang="en-CA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Point _Initialize(Point p)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p._x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= 0;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		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p._y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= 0;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p._state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NeoEntityModel.EntityState.NULL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; 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LogExt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b="1" dirty="0">
                <a:solidFill>
                  <a:srgbClr val="A31515"/>
                </a:solidFill>
                <a:latin typeface="Consolas" panose="020B0609020204030204" pitchFamily="49" charset="0"/>
              </a:rPr>
              <a:t>"_Initialize(p).p"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, p);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		return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p;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Point New()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		Point p =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Point();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		_Initialize(p);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LogExt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b="1" dirty="0">
                <a:solidFill>
                  <a:srgbClr val="A31515"/>
                </a:solidFill>
                <a:latin typeface="Consolas" panose="020B0609020204030204" pitchFamily="49" charset="0"/>
              </a:rPr>
              <a:t>"New().p"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, p);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p;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en-CA" b="1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31113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540AB-3560-4210-90BC-FF8CC4DFF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C06188-955C-4AB4-A07E-11CC346CC5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+mj-lt"/>
              <a:buAutoNum type="arabicPeriod"/>
            </a:pPr>
            <a:r>
              <a:rPr lang="en-US" dirty="0"/>
              <a:t>Purpose</a:t>
            </a:r>
          </a:p>
          <a:p>
            <a:pPr>
              <a:buFont typeface="+mj-lt"/>
              <a:buAutoNum type="arabicPeriod"/>
            </a:pPr>
            <a:r>
              <a:rPr lang="en-US" dirty="0"/>
              <a:t>Scenario</a:t>
            </a:r>
          </a:p>
          <a:p>
            <a:pPr>
              <a:buFont typeface="+mj-lt"/>
              <a:buAutoNum type="arabicPeriod"/>
            </a:pPr>
            <a:r>
              <a:rPr lang="en-US" dirty="0"/>
              <a:t>Problem</a:t>
            </a:r>
          </a:p>
          <a:p>
            <a:pPr>
              <a:buFont typeface="+mj-lt"/>
              <a:buAutoNum type="arabicPeriod"/>
            </a:pPr>
            <a:r>
              <a:rPr lang="en-US" dirty="0"/>
              <a:t>Analysis</a:t>
            </a:r>
          </a:p>
          <a:p>
            <a:pPr>
              <a:buFont typeface="+mj-lt"/>
              <a:buAutoNum type="arabicPeriod"/>
            </a:pPr>
            <a:r>
              <a:rPr lang="en-US" dirty="0"/>
              <a:t>Options</a:t>
            </a:r>
          </a:p>
          <a:p>
            <a:pPr>
              <a:buFont typeface="+mj-lt"/>
              <a:buAutoNum type="arabicPeriod"/>
            </a:pPr>
            <a:r>
              <a:rPr lang="en-US" dirty="0"/>
              <a:t>Code Solution</a:t>
            </a:r>
          </a:p>
          <a:p>
            <a:pPr>
              <a:buFont typeface="+mj-lt"/>
              <a:buAutoNum type="arabicPeriod"/>
            </a:pPr>
            <a:r>
              <a:rPr lang="en-US" dirty="0"/>
              <a:t>Test Results</a:t>
            </a:r>
          </a:p>
          <a:p>
            <a:pPr>
              <a:buFont typeface="+mj-lt"/>
              <a:buAutoNum type="arabicPeriod"/>
            </a:pPr>
            <a:r>
              <a:rPr lang="en-US" dirty="0"/>
              <a:t>Roadmap</a:t>
            </a:r>
          </a:p>
          <a:p>
            <a:pPr>
              <a:buFont typeface="+mj-lt"/>
              <a:buAutoNum type="arabicPeriod"/>
            </a:pPr>
            <a:r>
              <a:rPr lang="en-US" dirty="0"/>
              <a:t>Summary</a:t>
            </a:r>
          </a:p>
          <a:p>
            <a:pPr>
              <a:buFont typeface="+mj-lt"/>
              <a:buAutoNum type="arabicPeriod"/>
            </a:pPr>
            <a:r>
              <a:rPr lang="en-US" dirty="0"/>
              <a:t>Appendix A - NEO Blockchain Architecture Reference Model (ARM)</a:t>
            </a:r>
            <a:endParaRPr lang="en-C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355CEE-4E7D-475B-A986-4FFE9AA2EA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</p:spTree>
    <p:extLst>
      <p:ext uri="{BB962C8B-B14F-4D97-AF65-F5344CB8AC3E}">
        <p14:creationId xmlns:p14="http://schemas.microsoft.com/office/powerpoint/2010/main" val="12701198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09289-D00F-48AD-BEF8-7C0621072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0837332" cy="1320800"/>
          </a:xfrm>
        </p:spPr>
        <p:txBody>
          <a:bodyPr/>
          <a:lstStyle/>
          <a:p>
            <a:r>
              <a:rPr lang="en-CA" dirty="0"/>
              <a:t>NPC Level 1 Managed –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Point (con’t) 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63787-395E-412B-8A87-476623EE3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34353"/>
            <a:ext cx="10981266" cy="5423647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Point New(</a:t>
            </a:r>
            <a:r>
              <a:rPr lang="en-US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x, </a:t>
            </a:r>
            <a:r>
              <a:rPr lang="en-US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y)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Point p =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Point();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p._x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= x;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p._y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= y;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p._state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NeoEntityModel.EntityState.INIT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LogExt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b="1" dirty="0">
                <a:solidFill>
                  <a:srgbClr val="A31515"/>
                </a:solidFill>
                <a:latin typeface="Consolas" panose="020B0609020204030204" pitchFamily="49" charset="0"/>
              </a:rPr>
              <a:t>"New(</a:t>
            </a:r>
            <a:r>
              <a:rPr lang="en-US" b="1" dirty="0" err="1">
                <a:solidFill>
                  <a:srgbClr val="A31515"/>
                </a:solidFill>
                <a:latin typeface="Consolas" panose="020B0609020204030204" pitchFamily="49" charset="0"/>
              </a:rPr>
              <a:t>x,y</a:t>
            </a:r>
            <a:r>
              <a:rPr lang="en-US" b="1" dirty="0">
                <a:solidFill>
                  <a:srgbClr val="A31515"/>
                </a:solidFill>
                <a:latin typeface="Consolas" panose="020B0609020204030204" pitchFamily="49" charset="0"/>
              </a:rPr>
              <a:t>).p"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, p);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p;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Point Null()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		Point p =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Point();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		_Initialize(p);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LogExt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b="1" dirty="0">
                <a:solidFill>
                  <a:srgbClr val="A31515"/>
                </a:solidFill>
                <a:latin typeface="Consolas" panose="020B0609020204030204" pitchFamily="49" charset="0"/>
              </a:rPr>
              <a:t>"Null().p"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, p);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p;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endParaRPr lang="en-CA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2163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09289-D00F-48AD-BEF8-7C0621072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0837332" cy="1320800"/>
          </a:xfrm>
        </p:spPr>
        <p:txBody>
          <a:bodyPr/>
          <a:lstStyle/>
          <a:p>
            <a:r>
              <a:rPr lang="en-CA" dirty="0"/>
              <a:t>NPC Level 1 Managed –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Point (con’t) 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63787-395E-412B-8A87-476623EE3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34353"/>
            <a:ext cx="10981266" cy="5423647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b="1" dirty="0">
                <a:solidFill>
                  <a:srgbClr val="008000"/>
                </a:solidFill>
                <a:latin typeface="Consolas" panose="020B0609020204030204" pitchFamily="49" charset="0"/>
              </a:rPr>
              <a:t>// </a:t>
            </a:r>
            <a:r>
              <a:rPr lang="en-CA" b="1" dirty="0" err="1">
                <a:solidFill>
                  <a:srgbClr val="008000"/>
                </a:solidFill>
                <a:latin typeface="Consolas" panose="020B0609020204030204" pitchFamily="49" charset="0"/>
              </a:rPr>
              <a:t>EntityState</a:t>
            </a:r>
            <a:r>
              <a:rPr lang="en-CA" b="1" dirty="0">
                <a:solidFill>
                  <a:srgbClr val="008000"/>
                </a:solidFill>
                <a:latin typeface="Consolas" panose="020B0609020204030204" pitchFamily="49" charset="0"/>
              </a:rPr>
              <a:t> wrapper methods</a:t>
            </a:r>
            <a:endParaRPr lang="en-CA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bool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IsNull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(Point p)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p._state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==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NeoEntityModel.EntityState.NULL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spcBef>
                <a:spcPts val="0"/>
              </a:spcBef>
              <a:buNone/>
            </a:pPr>
            <a:endParaRPr lang="en-CA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b="1" dirty="0">
                <a:solidFill>
                  <a:srgbClr val="008000"/>
                </a:solidFill>
                <a:latin typeface="Consolas" panose="020B0609020204030204" pitchFamily="49" charset="0"/>
              </a:rPr>
              <a:t>// Log/trace methods</a:t>
            </a:r>
            <a:endParaRPr lang="en-CA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Log(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label, Point p)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s-ES" b="1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s-E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NeoTrace.Trace</a:t>
            </a:r>
            <a:r>
              <a:rPr lang="es-ES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s-E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label</a:t>
            </a:r>
            <a:r>
              <a:rPr lang="es-ES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s-E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p._x</a:t>
            </a:r>
            <a:r>
              <a:rPr lang="es-ES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s-E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p._y</a:t>
            </a:r>
            <a:r>
              <a:rPr lang="es-ES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LogExt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label, Point p)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NeoTrace.Trace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(label,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p._x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p._y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p._state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CA" dirty="0">
              <a:latin typeface="Consolas" panose="020B0609020204030204" pitchFamily="49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18710B-3EBE-43D0-9BB3-4F460A5624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</p:spTree>
    <p:extLst>
      <p:ext uri="{BB962C8B-B14F-4D97-AF65-F5344CB8AC3E}">
        <p14:creationId xmlns:p14="http://schemas.microsoft.com/office/powerpoint/2010/main" val="7680191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460920-5A0B-48DC-9FC6-B6E0CEE1A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6. Solution – NPC Level 2 Persistable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6457DE-2F3C-48ED-94E1-F1148E366D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F40E73-CC61-48EE-9E09-A629F8D375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</p:spTree>
    <p:extLst>
      <p:ext uri="{BB962C8B-B14F-4D97-AF65-F5344CB8AC3E}">
        <p14:creationId xmlns:p14="http://schemas.microsoft.com/office/powerpoint/2010/main" val="14001500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09289-D00F-48AD-BEF8-7C0621072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1209866" cy="1320800"/>
          </a:xfrm>
        </p:spPr>
        <p:txBody>
          <a:bodyPr/>
          <a:lstStyle/>
          <a:p>
            <a:r>
              <a:rPr lang="en-CA" dirty="0"/>
              <a:t>NPC Level 2 </a:t>
            </a:r>
            <a:r>
              <a:rPr lang="en-US" dirty="0"/>
              <a:t>Persistable - 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NeoEntityModel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63787-395E-412B-8A87-476623EE3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34353"/>
            <a:ext cx="10405194" cy="5249911"/>
          </a:xfrm>
        </p:spPr>
        <p:txBody>
          <a:bodyPr>
            <a:normAutofit fontScale="92500" lnSpcReduction="10000"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NeoEntityModel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/* Level 2 </a:t>
            </a:r>
            <a:r>
              <a:rPr lang="en-US" dirty="0" err="1">
                <a:solidFill>
                  <a:srgbClr val="008000"/>
                </a:solidFill>
                <a:latin typeface="Consolas" panose="020B0609020204030204" pitchFamily="49" charset="0"/>
              </a:rPr>
              <a:t>Persistible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 */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enum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2B91AF"/>
                </a:solidFill>
                <a:latin typeface="Consolas" panose="020B0609020204030204" pitchFamily="49" charset="0"/>
              </a:rPr>
              <a:t>EntityState</a:t>
            </a:r>
            <a:endParaRPr lang="en-CA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	NULL, INIT, SET, 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PUTTED, GETTED, MISSING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spcBef>
                <a:spcPts val="0"/>
              </a:spcBef>
              <a:buNone/>
            </a:pPr>
            <a:endParaRPr lang="en-CA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BigInteger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AsBigInteger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EntityState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state)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n-CA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istate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= (</a:t>
            </a:r>
            <a:r>
              <a:rPr lang="en-CA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)state;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BigInteger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bis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istate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bis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EntityState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BytesToEntityState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bsta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n-CA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ista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= (</a:t>
            </a:r>
            <a:r>
              <a:rPr lang="en-CA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bsta.AsBigInteger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sta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= (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ista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sta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7310928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09289-D00F-48AD-BEF8-7C0621072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1514666" cy="1320800"/>
          </a:xfrm>
        </p:spPr>
        <p:txBody>
          <a:bodyPr/>
          <a:lstStyle/>
          <a:p>
            <a:r>
              <a:rPr lang="en-CA" dirty="0"/>
              <a:t>NPC Level 2 </a:t>
            </a:r>
            <a:r>
              <a:rPr lang="en-US" dirty="0"/>
              <a:t>Persistable –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Point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63787-395E-412B-8A87-476623EE3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34353"/>
            <a:ext cx="11191578" cy="5240767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Point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NeoTrace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/* Level 2 </a:t>
            </a:r>
            <a:r>
              <a:rPr lang="en-US" dirty="0" err="1">
                <a:solidFill>
                  <a:srgbClr val="008000"/>
                </a:solidFill>
                <a:latin typeface="Consolas" panose="020B0609020204030204" pitchFamily="49" charset="0"/>
              </a:rPr>
              <a:t>Persistible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 */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	private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BigInteger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_x;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BigInteger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_y;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8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CA" sz="1800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CA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</a:t>
            </a:r>
            <a:r>
              <a:rPr lang="en-CA" sz="1800" dirty="0">
                <a:solidFill>
                  <a:srgbClr val="000000"/>
                </a:solidFill>
                <a:latin typeface="Consolas" panose="020B0609020204030204" pitchFamily="49" charset="0"/>
              </a:rPr>
              <a:t> _state;</a:t>
            </a:r>
          </a:p>
          <a:p>
            <a:pPr marL="0" indent="0">
              <a:spcBef>
                <a:spcPts val="0"/>
              </a:spcBef>
              <a:buNone/>
            </a:pPr>
            <a:endParaRPr lang="en-CA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CA" dirty="0">
                <a:solidFill>
                  <a:srgbClr val="008000"/>
                </a:solidFill>
                <a:latin typeface="Consolas" panose="020B0609020204030204" pitchFamily="49" charset="0"/>
              </a:rPr>
              <a:t>// Accessors</a:t>
            </a:r>
            <a:endParaRPr lang="en-CA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SetX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(Point p,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BigInteger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value)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			{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p._x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= value;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p._state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NeoEntityModel.EntityState.SET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BigInteger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GetX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(Point p) {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p._x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SetY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(Point p,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BigInteger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value)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			{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p._y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= value;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p._state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NeoEntityModel.EntityState.SET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BigInteger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GetY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(Point p) {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p._y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Set(Point p,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BigInteger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xvalue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BigInteger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yvalue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			{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p._x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xvalue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p._y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yvalue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p._state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NeoEntityModel.EntityState.SET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5724518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09289-D00F-48AD-BEF8-7C0621072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1514666" cy="1320800"/>
          </a:xfrm>
        </p:spPr>
        <p:txBody>
          <a:bodyPr/>
          <a:lstStyle/>
          <a:p>
            <a:r>
              <a:rPr lang="en-CA" dirty="0"/>
              <a:t>NPC Level 2 </a:t>
            </a:r>
            <a:r>
              <a:rPr lang="en-US" dirty="0"/>
              <a:t>Persistable –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Point (con’t)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63787-395E-412B-8A87-476623EE3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34353"/>
            <a:ext cx="11191578" cy="5423647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b="1" dirty="0">
                <a:solidFill>
                  <a:srgbClr val="008000"/>
                </a:solidFill>
                <a:latin typeface="Consolas" panose="020B0609020204030204" pitchFamily="49" charset="0"/>
              </a:rPr>
              <a:t>// Class name and property names</a:t>
            </a:r>
            <a:endParaRPr lang="en-US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_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className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b="1" dirty="0">
                <a:solidFill>
                  <a:srgbClr val="A31515"/>
                </a:solidFill>
                <a:latin typeface="Consolas" panose="020B0609020204030204" pitchFamily="49" charset="0"/>
              </a:rPr>
              <a:t>"Point"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nb-NO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nb-NO" b="1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nb-NO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b-NO" b="1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nb-NO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b-NO" b="1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nb-NO" b="1" dirty="0">
                <a:solidFill>
                  <a:srgbClr val="000000"/>
                </a:solidFill>
                <a:latin typeface="Consolas" panose="020B0609020204030204" pitchFamily="49" charset="0"/>
              </a:rPr>
              <a:t> _sX = </a:t>
            </a:r>
            <a:r>
              <a:rPr lang="nb-NO" b="1" dirty="0">
                <a:solidFill>
                  <a:srgbClr val="A31515"/>
                </a:solidFill>
                <a:latin typeface="Consolas" panose="020B0609020204030204" pitchFamily="49" charset="0"/>
              </a:rPr>
              <a:t>"X"</a:t>
            </a:r>
            <a:r>
              <a:rPr lang="nb-NO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_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sY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b="1" dirty="0">
                <a:solidFill>
                  <a:srgbClr val="A31515"/>
                </a:solidFill>
                <a:latin typeface="Consolas" panose="020B0609020204030204" pitchFamily="49" charset="0"/>
              </a:rPr>
              <a:t>"Y"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_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sSTA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b="1" dirty="0">
                <a:solidFill>
                  <a:srgbClr val="A31515"/>
                </a:solidFill>
                <a:latin typeface="Consolas" panose="020B0609020204030204" pitchFamily="49" charset="0"/>
              </a:rPr>
              <a:t>"_STA"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_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sEXT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b="1" dirty="0">
                <a:solidFill>
                  <a:srgbClr val="A31515"/>
                </a:solidFill>
                <a:latin typeface="Consolas" panose="020B0609020204030204" pitchFamily="49" charset="0"/>
              </a:rPr>
              <a:t>"_EXT"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readonly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[] _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bX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Helper.AsByteArray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sX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readonly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[] _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bY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Helper.AsByteArray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sY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readonly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[] _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bSTA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Helper.AsByteArray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sSTA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readonly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[] _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bEXT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Helper.AsByteArray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sEXT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endParaRPr lang="en-CA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b="1" dirty="0">
                <a:solidFill>
                  <a:srgbClr val="008000"/>
                </a:solidFill>
                <a:latin typeface="Consolas" panose="020B0609020204030204" pitchFamily="49" charset="0"/>
              </a:rPr>
              <a:t>// Internal fields</a:t>
            </a:r>
            <a:endParaRPr lang="en-CA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_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classKeyTag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b="1" dirty="0">
                <a:solidFill>
                  <a:srgbClr val="A31515"/>
                </a:solidFill>
                <a:latin typeface="Consolas" panose="020B0609020204030204" pitchFamily="49" charset="0"/>
              </a:rPr>
              <a:t>"/#"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+ _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className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b="1" dirty="0">
                <a:solidFill>
                  <a:srgbClr val="A31515"/>
                </a:solidFill>
                <a:latin typeface="Consolas" panose="020B0609020204030204" pitchFamily="49" charset="0"/>
              </a:rPr>
              <a:t>"."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readonly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[] _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bclassKeyTag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Helper.AsByteArray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classKeyTag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CA" b="1" dirty="0"/>
          </a:p>
        </p:txBody>
      </p:sp>
    </p:spTree>
    <p:extLst>
      <p:ext uri="{BB962C8B-B14F-4D97-AF65-F5344CB8AC3E}">
        <p14:creationId xmlns:p14="http://schemas.microsoft.com/office/powerpoint/2010/main" val="8896875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09289-D00F-48AD-BEF8-7C0621072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1514666" cy="1320800"/>
          </a:xfrm>
        </p:spPr>
        <p:txBody>
          <a:bodyPr/>
          <a:lstStyle/>
          <a:p>
            <a:r>
              <a:rPr lang="en-CA" dirty="0"/>
              <a:t>NPC Level 2 </a:t>
            </a:r>
            <a:r>
              <a:rPr lang="en-US" dirty="0"/>
              <a:t>Persistable –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Point (con’t)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63787-395E-412B-8A87-476623EE3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34353"/>
            <a:ext cx="11191578" cy="5423647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8000"/>
                </a:solidFill>
                <a:latin typeface="Consolas" panose="020B0609020204030204" pitchFamily="49" charset="0"/>
              </a:rPr>
              <a:t>	// Factory methods</a:t>
            </a:r>
            <a:endParaRPr lang="en-CA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	private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Point()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Point _Initialize(Point p)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p._x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= 0;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p._y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= 0;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p._state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NeoEntityModel.EntityState.NULL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; 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LogExt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dirty="0">
                <a:solidFill>
                  <a:srgbClr val="A31515"/>
                </a:solidFill>
                <a:latin typeface="Consolas" panose="020B0609020204030204" pitchFamily="49" charset="0"/>
              </a:rPr>
              <a:t>"_Initialize(p).p"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, p);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p;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Point New()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    	Point p =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Point();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    _Initialize(p);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LogExt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dirty="0">
                <a:solidFill>
                  <a:srgbClr val="A31515"/>
                </a:solidFill>
                <a:latin typeface="Consolas" panose="020B0609020204030204" pitchFamily="49" charset="0"/>
              </a:rPr>
              <a:t>"New().p"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, p);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p;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endParaRPr lang="en-CA" b="1" dirty="0"/>
          </a:p>
        </p:txBody>
      </p:sp>
    </p:spTree>
    <p:extLst>
      <p:ext uri="{BB962C8B-B14F-4D97-AF65-F5344CB8AC3E}">
        <p14:creationId xmlns:p14="http://schemas.microsoft.com/office/powerpoint/2010/main" val="2999871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09289-D00F-48AD-BEF8-7C0621072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1514666" cy="1320800"/>
          </a:xfrm>
        </p:spPr>
        <p:txBody>
          <a:bodyPr/>
          <a:lstStyle/>
          <a:p>
            <a:r>
              <a:rPr lang="en-CA" dirty="0"/>
              <a:t>NPC Level 2 </a:t>
            </a:r>
            <a:r>
              <a:rPr lang="en-US" dirty="0"/>
              <a:t>Persistable –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Point (con’t)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63787-395E-412B-8A87-476623EE3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34353"/>
            <a:ext cx="11191578" cy="5423647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CA" sz="1600" dirty="0">
                <a:solidFill>
                  <a:srgbClr val="008000"/>
                </a:solidFill>
                <a:latin typeface="Consolas" panose="020B0609020204030204" pitchFamily="49" charset="0"/>
              </a:rPr>
              <a:t>	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Point New(</a:t>
            </a:r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x, </a:t>
            </a:r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y)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Point p = </a:t>
            </a:r>
            <a:r>
              <a:rPr lang="en-CA" sz="16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 Point();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p._x</a:t>
            </a: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 = x; </a:t>
            </a:r>
            <a:r>
              <a:rPr lang="en-CA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p._y</a:t>
            </a: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 = y;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p._state</a:t>
            </a: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NeoEntityModel.EntityState.INIT</a:t>
            </a: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LogExt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</a:rPr>
              <a:t>"New(</a:t>
            </a:r>
            <a:r>
              <a:rPr lang="en-US" sz="1600" dirty="0" err="1">
                <a:solidFill>
                  <a:srgbClr val="A31515"/>
                </a:solidFill>
                <a:latin typeface="Consolas" panose="020B0609020204030204" pitchFamily="49" charset="0"/>
              </a:rPr>
              <a:t>x,y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</a:rPr>
              <a:t>).p"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, p);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sz="16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 p;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sz="16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600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 Point Null()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Point p = </a:t>
            </a:r>
            <a:r>
              <a:rPr lang="en-CA" sz="16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 Point();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_Initialize(p);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LogExt</a:t>
            </a: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600" dirty="0">
                <a:solidFill>
                  <a:srgbClr val="A31515"/>
                </a:solidFill>
                <a:latin typeface="Consolas" panose="020B0609020204030204" pitchFamily="49" charset="0"/>
              </a:rPr>
              <a:t>"Null().p"</a:t>
            </a: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, p);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CA" sz="16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 p;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en-CA" sz="1600" b="1" dirty="0"/>
          </a:p>
        </p:txBody>
      </p:sp>
    </p:spTree>
    <p:extLst>
      <p:ext uri="{BB962C8B-B14F-4D97-AF65-F5344CB8AC3E}">
        <p14:creationId xmlns:p14="http://schemas.microsoft.com/office/powerpoint/2010/main" val="66042554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E53B07-FDCA-40D2-B2B9-A961DA4778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9262194" cy="1320800"/>
          </a:xfrm>
        </p:spPr>
        <p:txBody>
          <a:bodyPr/>
          <a:lstStyle/>
          <a:p>
            <a:r>
              <a:rPr lang="en-CA" dirty="0"/>
              <a:t>NPC Level 2 </a:t>
            </a:r>
            <a:r>
              <a:rPr lang="en-US" dirty="0"/>
              <a:t>Persistable –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Point (con’t)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27BC6E-A3D4-40E0-ADEA-0FEAB201C3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34353"/>
            <a:ext cx="8596668" cy="5423647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CA" dirty="0">
                <a:solidFill>
                  <a:srgbClr val="008000"/>
                </a:solidFill>
                <a:latin typeface="Consolas" panose="020B0609020204030204" pitchFamily="49" charset="0"/>
              </a:rPr>
              <a:t>// </a:t>
            </a:r>
            <a:r>
              <a:rPr lang="en-CA" dirty="0" err="1">
                <a:solidFill>
                  <a:srgbClr val="008000"/>
                </a:solidFill>
                <a:latin typeface="Consolas" panose="020B0609020204030204" pitchFamily="49" charset="0"/>
              </a:rPr>
              <a:t>EntityState</a:t>
            </a:r>
            <a:r>
              <a:rPr lang="en-CA" dirty="0">
                <a:solidFill>
                  <a:srgbClr val="008000"/>
                </a:solidFill>
                <a:latin typeface="Consolas" panose="020B0609020204030204" pitchFamily="49" charset="0"/>
              </a:rPr>
              <a:t> wrapper methods</a:t>
            </a:r>
            <a:endParaRPr lang="en-CA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bool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IsNull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(Point p)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p._state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==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NeoEntityModel.EntityState.NULL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spcBef>
                <a:spcPts val="0"/>
              </a:spcBef>
              <a:buNone/>
            </a:pPr>
            <a:endParaRPr lang="en-CA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dirty="0">
                <a:solidFill>
                  <a:srgbClr val="008000"/>
                </a:solidFill>
                <a:latin typeface="Consolas" panose="020B0609020204030204" pitchFamily="49" charset="0"/>
              </a:rPr>
              <a:t>// Log/trace methods</a:t>
            </a:r>
            <a:endParaRPr lang="en-CA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Log(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label, Point p)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s-ES" dirty="0" err="1">
                <a:solidFill>
                  <a:srgbClr val="000000"/>
                </a:solidFill>
                <a:latin typeface="Consolas" panose="020B0609020204030204" pitchFamily="49" charset="0"/>
              </a:rPr>
              <a:t>NeoTrace.Trace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s-ES" dirty="0" err="1">
                <a:solidFill>
                  <a:srgbClr val="000000"/>
                </a:solidFill>
                <a:latin typeface="Consolas" panose="020B0609020204030204" pitchFamily="49" charset="0"/>
              </a:rPr>
              <a:t>label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s-ES" dirty="0" err="1">
                <a:solidFill>
                  <a:srgbClr val="000000"/>
                </a:solidFill>
                <a:latin typeface="Consolas" panose="020B0609020204030204" pitchFamily="49" charset="0"/>
              </a:rPr>
              <a:t>p._x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s-ES" dirty="0" err="1">
                <a:solidFill>
                  <a:srgbClr val="000000"/>
                </a:solidFill>
                <a:latin typeface="Consolas" panose="020B0609020204030204" pitchFamily="49" charset="0"/>
              </a:rPr>
              <a:t>p._y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LogExt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label, Point p)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NeoTrace.Trace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(label,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p._x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p._y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p._state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	}</a:t>
            </a:r>
            <a:endParaRPr lang="en-C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91745E-983D-494E-8F76-5D7B902413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</p:spTree>
    <p:extLst>
      <p:ext uri="{BB962C8B-B14F-4D97-AF65-F5344CB8AC3E}">
        <p14:creationId xmlns:p14="http://schemas.microsoft.com/office/powerpoint/2010/main" val="2103673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E53B07-FDCA-40D2-B2B9-A961DA4778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9262194" cy="1320800"/>
          </a:xfrm>
        </p:spPr>
        <p:txBody>
          <a:bodyPr/>
          <a:lstStyle/>
          <a:p>
            <a:r>
              <a:rPr lang="en-CA" dirty="0"/>
              <a:t>NPC Level 2 </a:t>
            </a:r>
            <a:r>
              <a:rPr lang="en-US" dirty="0"/>
              <a:t>Persistable –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Point (con’t)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27BC6E-A3D4-40E0-ADEA-0FEAB201C3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34353"/>
            <a:ext cx="8596668" cy="5423647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CA" b="1" dirty="0">
                <a:solidFill>
                  <a:srgbClr val="008000"/>
                </a:solidFill>
                <a:latin typeface="Consolas" panose="020B0609020204030204" pitchFamily="49" charset="0"/>
              </a:rPr>
              <a:t>// Persistable methods</a:t>
            </a:r>
            <a:endParaRPr lang="en-CA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bool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IsMissing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(Point p)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p._state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==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NeoEntityModel.EntityState.MISSING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spcBef>
                <a:spcPts val="0"/>
              </a:spcBef>
              <a:buNone/>
            </a:pPr>
            <a:endParaRPr lang="en-CA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Point Missing()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Point p =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Point();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p._x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= 0;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p._y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= 0;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p._state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NeoEntityModel.EntityState.MISSING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LogExt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b="1" dirty="0">
                <a:solidFill>
                  <a:srgbClr val="A31515"/>
                </a:solidFill>
                <a:latin typeface="Consolas" panose="020B0609020204030204" pitchFamily="49" charset="0"/>
              </a:rPr>
              <a:t>"Missing().p"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, p);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p;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en-CA" b="1" dirty="0"/>
          </a:p>
        </p:txBody>
      </p:sp>
    </p:spTree>
    <p:extLst>
      <p:ext uri="{BB962C8B-B14F-4D97-AF65-F5344CB8AC3E}">
        <p14:creationId xmlns:p14="http://schemas.microsoft.com/office/powerpoint/2010/main" val="9353760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09C1B-89D2-4BAC-89D4-55B289F38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0. Key Definitions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B8415B-063D-4358-8E0D-67B278B71D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C#.MS</a:t>
            </a:r>
          </a:p>
          <a:p>
            <a:pPr lvl="1"/>
            <a:r>
              <a:rPr lang="en-CA" dirty="0"/>
              <a:t>Version of C# supported natively by the C# compiler in Visual Studio 2017 (C# 6.0)</a:t>
            </a:r>
          </a:p>
          <a:p>
            <a:r>
              <a:rPr lang="en-CA" dirty="0"/>
              <a:t>C#.NEO</a:t>
            </a:r>
          </a:p>
          <a:p>
            <a:pPr lvl="1"/>
            <a:r>
              <a:rPr lang="en-CA" dirty="0"/>
              <a:t>Subset of C#.MS supported by the NEO neon.exe transcompiler (as of January 2018)</a:t>
            </a:r>
          </a:p>
          <a:p>
            <a:r>
              <a:rPr lang="en-CA" dirty="0"/>
              <a:t>NPC</a:t>
            </a:r>
          </a:p>
          <a:p>
            <a:pPr lvl="1"/>
            <a:r>
              <a:rPr lang="en-CA" dirty="0"/>
              <a:t>NEO </a:t>
            </a:r>
            <a:r>
              <a:rPr lang="en-CA" dirty="0" err="1"/>
              <a:t>Persistible</a:t>
            </a:r>
            <a:r>
              <a:rPr lang="en-CA" dirty="0"/>
              <a:t> Class Framework</a:t>
            </a:r>
          </a:p>
          <a:p>
            <a:r>
              <a:rPr lang="en-CA" dirty="0" err="1"/>
              <a:t>NeoVersionedAppUser</a:t>
            </a:r>
            <a:r>
              <a:rPr lang="en-CA" dirty="0"/>
              <a:t> (UVA)</a:t>
            </a:r>
          </a:p>
          <a:p>
            <a:pPr lvl="1"/>
            <a:r>
              <a:rPr lang="en-CA" dirty="0"/>
              <a:t>NEO Versioned App User objects used to create </a:t>
            </a:r>
            <a:r>
              <a:rPr lang="en-CA" dirty="0" err="1"/>
              <a:t>NeoStorageKeys</a:t>
            </a:r>
            <a:endParaRPr lang="en-CA" dirty="0"/>
          </a:p>
          <a:p>
            <a:r>
              <a:rPr lang="en-CA" dirty="0" err="1"/>
              <a:t>NeoStorageKeys</a:t>
            </a:r>
            <a:r>
              <a:rPr lang="en-CA"/>
              <a:t> (NSK)</a:t>
            </a:r>
            <a:endParaRPr lang="en-CA" dirty="0"/>
          </a:p>
          <a:p>
            <a:pPr lvl="1"/>
            <a:r>
              <a:rPr lang="en-CA" dirty="0"/>
              <a:t>NEO Storage Keys used to implement NPC Level 4 Collectible NPC classes</a:t>
            </a:r>
          </a:p>
          <a:p>
            <a:pPr lvl="1"/>
            <a:endParaRPr lang="en-CA" dirty="0"/>
          </a:p>
          <a:p>
            <a:endParaRPr lang="en-C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EC3B93-5406-483F-A887-7488FE6ACD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</p:spTree>
    <p:extLst>
      <p:ext uri="{BB962C8B-B14F-4D97-AF65-F5344CB8AC3E}">
        <p14:creationId xmlns:p14="http://schemas.microsoft.com/office/powerpoint/2010/main" val="297821629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E53B07-FDCA-40D2-B2B9-A961DA4778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9262194" cy="1320800"/>
          </a:xfrm>
        </p:spPr>
        <p:txBody>
          <a:bodyPr/>
          <a:lstStyle/>
          <a:p>
            <a:r>
              <a:rPr lang="en-CA" dirty="0"/>
              <a:t>NPC Level 2 </a:t>
            </a:r>
            <a:r>
              <a:rPr lang="en-US" dirty="0"/>
              <a:t>Persistable –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Point (con’t)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27BC6E-A3D4-40E0-ADEA-0FEAB201C3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34353"/>
            <a:ext cx="10405194" cy="5423647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bool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Put(Point p,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[] key)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key.Length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== 0)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false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Neo.SmartContract.Framework.Services.Neo.StorageContext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ctx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=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				Neo.SmartContract.Framework.Services.Neo.Storage.CurrentContext;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[] _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bkeyTag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Helper.Concat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(key, _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bclassKeyTag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endParaRPr lang="en-CA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p._state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NeoEntityModel.EntityState.PUTTED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Neo.SmartContract.Framework.Services.Neo.Storage.Put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ctx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				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Helper.Concat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bkeyTag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, _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bSTA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), p._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state.AsBigInteger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Neo.SmartContract.Framework.Services.Neo.Storage.Put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ctx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				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Helper.Concat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bkeyTag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, _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bX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),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p._x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Neo.SmartContract.Framework.Services.Neo.Storage.Put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ctx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				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Helper.Concat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bkeyTag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, _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bY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),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p._y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LogExt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b="1" dirty="0">
                <a:solidFill>
                  <a:srgbClr val="A31515"/>
                </a:solidFill>
                <a:latin typeface="Consolas" panose="020B0609020204030204" pitchFamily="49" charset="0"/>
              </a:rPr>
              <a:t>"Put(</a:t>
            </a:r>
            <a:r>
              <a:rPr lang="en-US" b="1" dirty="0" err="1">
                <a:solidFill>
                  <a:srgbClr val="A31515"/>
                </a:solidFill>
                <a:latin typeface="Consolas" panose="020B0609020204030204" pitchFamily="49" charset="0"/>
              </a:rPr>
              <a:t>bkey</a:t>
            </a:r>
            <a:r>
              <a:rPr lang="en-US" b="1" dirty="0">
                <a:solidFill>
                  <a:srgbClr val="A31515"/>
                </a:solidFill>
                <a:latin typeface="Consolas" panose="020B0609020204030204" pitchFamily="49" charset="0"/>
              </a:rPr>
              <a:t>).p"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, p);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r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eturn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en-CA" b="1" dirty="0"/>
          </a:p>
        </p:txBody>
      </p:sp>
    </p:spTree>
    <p:extLst>
      <p:ext uri="{BB962C8B-B14F-4D97-AF65-F5344CB8AC3E}">
        <p14:creationId xmlns:p14="http://schemas.microsoft.com/office/powerpoint/2010/main" val="399675118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E53B07-FDCA-40D2-B2B9-A961DA4778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9262194" cy="1320800"/>
          </a:xfrm>
        </p:spPr>
        <p:txBody>
          <a:bodyPr/>
          <a:lstStyle/>
          <a:p>
            <a:r>
              <a:rPr lang="en-CA" dirty="0"/>
              <a:t>NPC Level 2 </a:t>
            </a:r>
            <a:r>
              <a:rPr lang="en-US" dirty="0"/>
              <a:t>Persistable –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Point (con’t)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27BC6E-A3D4-40E0-ADEA-0FEAB201C3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188721"/>
            <a:ext cx="11514666" cy="5669280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Point Get(</a:t>
            </a:r>
            <a:r>
              <a:rPr lang="en-US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US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[] key)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n-US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key.Length</a:t>
            </a:r>
            <a:r>
              <a:rPr lang="en-US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== 0) </a:t>
            </a:r>
            <a:r>
              <a:rPr lang="en-US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Null();</a:t>
            </a:r>
            <a:endParaRPr lang="en-CA" sz="13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	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Neo.SmartContract.Framework.Services.Neo.StorageContext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ctx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=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			Neo.SmartContract.Framework.Services.Neo.Storage.CurrentContext;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	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[] _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bkeyTag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Helper.Concat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(key, _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bclassKeyTag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	Point p;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	   	byte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bsta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Neo.SmartContract.Framework.Services.Neo.Storage.Get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ctx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Helper.Concat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bkeyTag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, _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bSTA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	</a:t>
            </a:r>
            <a:r>
              <a:rPr lang="en-US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NeoTrace.Trace</a:t>
            </a:r>
            <a:r>
              <a:rPr lang="en-US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300" b="1" dirty="0">
                <a:solidFill>
                  <a:srgbClr val="A31515"/>
                </a:solidFill>
                <a:latin typeface="Consolas" panose="020B0609020204030204" pitchFamily="49" charset="0"/>
              </a:rPr>
              <a:t>"Get(kb).</a:t>
            </a:r>
            <a:r>
              <a:rPr lang="en-US" sz="1300" b="1" dirty="0" err="1">
                <a:solidFill>
                  <a:srgbClr val="A31515"/>
                </a:solidFill>
                <a:latin typeface="Consolas" panose="020B0609020204030204" pitchFamily="49" charset="0"/>
              </a:rPr>
              <a:t>bs</a:t>
            </a:r>
            <a:r>
              <a:rPr lang="en-US" sz="1300" b="1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bsta.Length</a:t>
            </a:r>
            <a:r>
              <a:rPr lang="en-US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bsta</a:t>
            </a:r>
            <a:r>
              <a:rPr lang="en-US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	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bsta.Length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== 0)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	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	p =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Point.Missing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	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	e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lse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>
                <a:solidFill>
                  <a:srgbClr val="008000"/>
                </a:solidFill>
                <a:latin typeface="Consolas" panose="020B0609020204030204" pitchFamily="49" charset="0"/>
              </a:rPr>
              <a:t>// not MISSING</a:t>
            </a:r>
            <a:endParaRPr lang="en-CA" sz="13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	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			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bext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Neo.SmartContract.Framework.Services.Neo.Storage.Get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ctx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Helper.Concat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bkeyTag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, _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bEXT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		</a:t>
            </a:r>
            <a:r>
              <a:rPr lang="en-CA" sz="13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ista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= (</a:t>
            </a:r>
            <a:r>
              <a:rPr lang="en-CA" sz="13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bsta.AsBigInteger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		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sta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= (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ista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		p =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Point();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	   		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BigInteger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x =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Neo.SmartContract.Framework.Services.Neo.Storage.Get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ctx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						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Helper.Concat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bkeyTag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, _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bX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)).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AsBigInteger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		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BigInteger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y =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Neo.SmartContract.Framework.Services.Neo.Storage.Get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ctx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						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Helper.Concat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bkeyTag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, _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bY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)).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AsBigInteger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		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p._x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= x;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p._y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= y;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p._state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sta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		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p._state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NeoEntityModel.EntityState.GETTED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CA" sz="1300" b="1" dirty="0">
                <a:solidFill>
                  <a:srgbClr val="008000"/>
                </a:solidFill>
                <a:latin typeface="Consolas" panose="020B0609020204030204" pitchFamily="49" charset="0"/>
              </a:rPr>
              <a:t>/* OVERRIDE */</a:t>
            </a:r>
            <a:endParaRPr lang="en-CA" sz="13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		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		</a:t>
            </a:r>
            <a:r>
              <a:rPr lang="en-US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LogExt</a:t>
            </a:r>
            <a:r>
              <a:rPr lang="en-US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300" b="1" dirty="0">
                <a:solidFill>
                  <a:srgbClr val="A31515"/>
                </a:solidFill>
                <a:latin typeface="Consolas" panose="020B0609020204030204" pitchFamily="49" charset="0"/>
              </a:rPr>
              <a:t>"Get(kb).p"</a:t>
            </a:r>
            <a:r>
              <a:rPr lang="en-US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, p);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		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p;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	}</a:t>
            </a:r>
            <a:endParaRPr lang="en-CA" sz="1300" b="1" dirty="0"/>
          </a:p>
        </p:txBody>
      </p:sp>
    </p:spTree>
    <p:extLst>
      <p:ext uri="{BB962C8B-B14F-4D97-AF65-F5344CB8AC3E}">
        <p14:creationId xmlns:p14="http://schemas.microsoft.com/office/powerpoint/2010/main" val="4943797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E53B07-FDCA-40D2-B2B9-A961DA4778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9262194" cy="1320800"/>
          </a:xfrm>
        </p:spPr>
        <p:txBody>
          <a:bodyPr/>
          <a:lstStyle/>
          <a:p>
            <a:r>
              <a:rPr lang="en-CA" dirty="0"/>
              <a:t>NPC Level 2 </a:t>
            </a:r>
            <a:r>
              <a:rPr lang="en-US" dirty="0"/>
              <a:t>Persistable –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Point (con’t)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27BC6E-A3D4-40E0-ADEA-0FEAB201C3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188721"/>
            <a:ext cx="11514666" cy="5669280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Point Get(</a:t>
            </a:r>
            <a:r>
              <a:rPr lang="en-US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US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[] key)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n-US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key.Length</a:t>
            </a:r>
            <a:r>
              <a:rPr lang="en-US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== 0) </a:t>
            </a:r>
            <a:r>
              <a:rPr lang="en-US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Null();</a:t>
            </a:r>
            <a:endParaRPr lang="en-CA" sz="13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	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Neo.SmartContract.Framework.Services.Neo.StorageContext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ctx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=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			Neo.SmartContract.Framework.Services.Neo.Storage.CurrentContext;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	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[] _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bkeyTag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Helper.Concat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(key, _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bclassKeyTag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	Point p;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	   	byte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bsta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Neo.SmartContract.Framework.Services.Neo.Storage.Get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ctx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Helper.Concat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bkeyTag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, _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bSTA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	</a:t>
            </a:r>
            <a:r>
              <a:rPr lang="en-US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NeoTrace.Trace</a:t>
            </a:r>
            <a:r>
              <a:rPr lang="en-US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300" b="1" dirty="0">
                <a:solidFill>
                  <a:srgbClr val="A31515"/>
                </a:solidFill>
                <a:latin typeface="Consolas" panose="020B0609020204030204" pitchFamily="49" charset="0"/>
              </a:rPr>
              <a:t>"Get(kb).</a:t>
            </a:r>
            <a:r>
              <a:rPr lang="en-US" sz="1300" b="1" dirty="0" err="1">
                <a:solidFill>
                  <a:srgbClr val="A31515"/>
                </a:solidFill>
                <a:latin typeface="Consolas" panose="020B0609020204030204" pitchFamily="49" charset="0"/>
              </a:rPr>
              <a:t>bs</a:t>
            </a:r>
            <a:r>
              <a:rPr lang="en-US" sz="1300" b="1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bsta.Length</a:t>
            </a:r>
            <a:r>
              <a:rPr lang="en-US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bsta</a:t>
            </a:r>
            <a:r>
              <a:rPr lang="en-US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	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bsta.Length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== 0)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	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	p =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Point.Missing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	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	e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lse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>
                <a:solidFill>
                  <a:srgbClr val="008000"/>
                </a:solidFill>
                <a:latin typeface="Consolas" panose="020B0609020204030204" pitchFamily="49" charset="0"/>
              </a:rPr>
              <a:t>// not MISSING</a:t>
            </a:r>
            <a:endParaRPr lang="en-CA" sz="13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	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			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bext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Neo.SmartContract.Framework.Services.Neo.Storage.Get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ctx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Helper.Concat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bkeyTag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, _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bEXT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		</a:t>
            </a:r>
            <a:r>
              <a:rPr lang="en-CA" sz="13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ista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= (</a:t>
            </a:r>
            <a:r>
              <a:rPr lang="en-CA" sz="13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bsta.AsBigInteger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		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sta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= (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ista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		p =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Point();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	   		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BigInteger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x =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Neo.SmartContract.Framework.Services.Neo.Storage.Get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ctx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						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Helper.Concat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bkeyTag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, _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bX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)).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AsBigInteger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		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BigInteger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y =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Neo.SmartContract.Framework.Services.Neo.Storage.Get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ctx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						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Helper.Concat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bkeyTag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, _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bY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)).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AsBigInteger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		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p._x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= x;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p._y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= y;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p._state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sta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		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p._state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NeoEntityModel.EntityState.GETTED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CA" sz="1300" b="1" dirty="0">
                <a:solidFill>
                  <a:srgbClr val="008000"/>
                </a:solidFill>
                <a:latin typeface="Consolas" panose="020B0609020204030204" pitchFamily="49" charset="0"/>
              </a:rPr>
              <a:t>/* OVERRIDE */</a:t>
            </a:r>
            <a:endParaRPr lang="en-CA" sz="13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		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		</a:t>
            </a:r>
            <a:r>
              <a:rPr lang="en-US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LogExt</a:t>
            </a:r>
            <a:r>
              <a:rPr lang="en-US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300" b="1" dirty="0">
                <a:solidFill>
                  <a:srgbClr val="A31515"/>
                </a:solidFill>
                <a:latin typeface="Consolas" panose="020B0609020204030204" pitchFamily="49" charset="0"/>
              </a:rPr>
              <a:t>"Get(kb).p"</a:t>
            </a:r>
            <a:r>
              <a:rPr lang="en-US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, p);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		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p;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	}</a:t>
            </a:r>
            <a:endParaRPr lang="en-CA" sz="1300" b="1" dirty="0"/>
          </a:p>
        </p:txBody>
      </p:sp>
    </p:spTree>
    <p:extLst>
      <p:ext uri="{BB962C8B-B14F-4D97-AF65-F5344CB8AC3E}">
        <p14:creationId xmlns:p14="http://schemas.microsoft.com/office/powerpoint/2010/main" val="373324823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460920-5A0B-48DC-9FC6-B6E0CEE1A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6. Solution – NPC Level 3 </a:t>
            </a:r>
            <a:r>
              <a:rPr lang="en-CA" dirty="0" err="1"/>
              <a:t>Deletable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6457DE-2F3C-48ED-94E1-F1148E366D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F40E73-CC61-48EE-9E09-A629F8D375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</p:spTree>
    <p:extLst>
      <p:ext uri="{BB962C8B-B14F-4D97-AF65-F5344CB8AC3E}">
        <p14:creationId xmlns:p14="http://schemas.microsoft.com/office/powerpoint/2010/main" val="352363538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09289-D00F-48AD-BEF8-7C0621072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0837332" cy="1320800"/>
          </a:xfrm>
        </p:spPr>
        <p:txBody>
          <a:bodyPr/>
          <a:lstStyle/>
          <a:p>
            <a:r>
              <a:rPr lang="en-CA" dirty="0"/>
              <a:t>NPC Level 3 </a:t>
            </a:r>
            <a:r>
              <a:rPr lang="en-US" dirty="0" err="1"/>
              <a:t>Deletable</a:t>
            </a:r>
            <a:r>
              <a:rPr lang="en-US" dirty="0"/>
              <a:t> - 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NeoEntityModel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63787-395E-412B-8A87-476623EE3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34353"/>
            <a:ext cx="11191578" cy="5240767"/>
          </a:xfrm>
        </p:spPr>
        <p:txBody>
          <a:bodyPr>
            <a:normAutofit lnSpcReduction="10000"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NeoEntityModel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/* Level 3 </a:t>
            </a:r>
            <a:r>
              <a:rPr lang="en-US" dirty="0" err="1">
                <a:solidFill>
                  <a:srgbClr val="008000"/>
                </a:solidFill>
                <a:latin typeface="Consolas" panose="020B0609020204030204" pitchFamily="49" charset="0"/>
              </a:rPr>
              <a:t>Deletable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 */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enum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2B91AF"/>
                </a:solidFill>
                <a:latin typeface="Consolas" panose="020B0609020204030204" pitchFamily="49" charset="0"/>
              </a:rPr>
              <a:t>EntityState</a:t>
            </a:r>
            <a:endParaRPr lang="en-CA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NULL, INIT, SET, PUTTED, GETTED, MISSING, 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TOMBSTONED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spcBef>
                <a:spcPts val="0"/>
              </a:spcBef>
              <a:buNone/>
            </a:pP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BigInteger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AsBigInteger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EntityState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state)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istate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= (</a:t>
            </a:r>
            <a:r>
              <a:rPr lang="en-CA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)state;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BigInteger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bis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istate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bis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EntityState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BytesToEntityState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bsta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ista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= (</a:t>
            </a:r>
            <a:r>
              <a:rPr lang="en-CA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bsta.AsBigInteger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sta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= (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ista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sta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0595635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09289-D00F-48AD-BEF8-7C0621072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0837332" cy="1320800"/>
          </a:xfrm>
        </p:spPr>
        <p:txBody>
          <a:bodyPr/>
          <a:lstStyle/>
          <a:p>
            <a:r>
              <a:rPr lang="en-CA" dirty="0"/>
              <a:t>NPC Level 3 </a:t>
            </a:r>
            <a:r>
              <a:rPr lang="en-US" dirty="0" err="1"/>
              <a:t>Deletable</a:t>
            </a:r>
            <a:r>
              <a:rPr lang="en-US" dirty="0"/>
              <a:t> -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Point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63787-395E-412B-8A87-476623EE3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17321"/>
            <a:ext cx="11191578" cy="5440680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chemeClr val="tx1"/>
                </a:solidFill>
                <a:latin typeface="Consolas" panose="020B0609020204030204" pitchFamily="49" charset="0"/>
              </a:rPr>
              <a:t>...	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8000"/>
                </a:solidFill>
                <a:latin typeface="Consolas" panose="020B0609020204030204" pitchFamily="49" charset="0"/>
              </a:rPr>
              <a:t>	// Persistable methods</a:t>
            </a:r>
            <a:endParaRPr lang="en-CA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bool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IsMissing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(Point p)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p._state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==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NeoEntityModel.EntityState.MISSING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spcBef>
                <a:spcPts val="0"/>
              </a:spcBef>
              <a:buNone/>
            </a:pPr>
            <a:endParaRPr lang="en-CA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Point Missing()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Point p =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Point();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p._x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= 0;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p._y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= 0;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p._state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NeoEntityModel.EntityState.MISSING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LogExt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b="1" dirty="0">
                <a:solidFill>
                  <a:srgbClr val="A31515"/>
                </a:solidFill>
                <a:latin typeface="Consolas" panose="020B0609020204030204" pitchFamily="49" charset="0"/>
              </a:rPr>
              <a:t>"Missing().p"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, p);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p;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235512836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09289-D00F-48AD-BEF8-7C0621072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0837332" cy="1320800"/>
          </a:xfrm>
        </p:spPr>
        <p:txBody>
          <a:bodyPr/>
          <a:lstStyle/>
          <a:p>
            <a:r>
              <a:rPr lang="en-CA" dirty="0"/>
              <a:t>NPC Level 3 </a:t>
            </a:r>
            <a:r>
              <a:rPr lang="en-US" dirty="0" err="1"/>
              <a:t>Deletable</a:t>
            </a:r>
            <a:r>
              <a:rPr lang="en-US" dirty="0"/>
              <a:t> –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Point (con’t)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63787-395E-412B-8A87-476623EE3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17321"/>
            <a:ext cx="11191578" cy="5440680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chemeClr val="tx1"/>
                </a:solidFill>
                <a:latin typeface="Consolas" panose="020B0609020204030204" pitchFamily="49" charset="0"/>
              </a:rPr>
              <a:t>...	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CA" b="1" dirty="0">
                <a:solidFill>
                  <a:srgbClr val="008000"/>
                </a:solidFill>
                <a:latin typeface="Consolas" panose="020B0609020204030204" pitchFamily="49" charset="0"/>
              </a:rPr>
              <a:t>// </a:t>
            </a:r>
            <a:r>
              <a:rPr lang="en-CA" b="1" dirty="0" err="1">
                <a:solidFill>
                  <a:srgbClr val="008000"/>
                </a:solidFill>
                <a:latin typeface="Consolas" panose="020B0609020204030204" pitchFamily="49" charset="0"/>
              </a:rPr>
              <a:t>Deletable</a:t>
            </a:r>
            <a:r>
              <a:rPr lang="en-CA" b="1" dirty="0">
                <a:solidFill>
                  <a:srgbClr val="008000"/>
                </a:solidFill>
                <a:latin typeface="Consolas" panose="020B0609020204030204" pitchFamily="49" charset="0"/>
              </a:rPr>
              <a:t> methods</a:t>
            </a:r>
            <a:endParaRPr lang="en-CA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bool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IsBuried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(Point p)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p._state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==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NeoEntityModel.EntityState.TOMBSTONED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spcBef>
                <a:spcPts val="0"/>
              </a:spcBef>
              <a:buNone/>
            </a:pPr>
            <a:endParaRPr lang="en-CA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Point Tombstone()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Point p =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Point();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p._x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= 0;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p._y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= 0;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p._state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NeoEntityModel.EntityState.TOMBSTONED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LogExt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b="1" dirty="0">
                <a:solidFill>
                  <a:srgbClr val="A31515"/>
                </a:solidFill>
                <a:latin typeface="Consolas" panose="020B0609020204030204" pitchFamily="49" charset="0"/>
              </a:rPr>
              <a:t>"Tombstone().p"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, p);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p;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353695303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09289-D00F-48AD-BEF8-7C0621072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0837332" cy="1320800"/>
          </a:xfrm>
        </p:spPr>
        <p:txBody>
          <a:bodyPr/>
          <a:lstStyle/>
          <a:p>
            <a:r>
              <a:rPr lang="en-CA" dirty="0"/>
              <a:t>NPC Level 3 </a:t>
            </a:r>
            <a:r>
              <a:rPr lang="en-US" dirty="0" err="1"/>
              <a:t>Deletable</a:t>
            </a:r>
            <a:r>
              <a:rPr lang="en-US" dirty="0"/>
              <a:t> –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Point (con’t)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63787-395E-412B-8A87-476623EE3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271016"/>
            <a:ext cx="11514666" cy="5586985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...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    public</a:t>
            </a:r>
            <a:r>
              <a:rPr lang="en-US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Point Bury(</a:t>
            </a:r>
            <a:r>
              <a:rPr lang="en-US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US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[] key)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key.Length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== 0)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Null();</a:t>
            </a:r>
          </a:p>
          <a:p>
            <a:pPr marL="0" indent="0">
              <a:spcBef>
                <a:spcPts val="0"/>
              </a:spcBef>
              <a:buNone/>
            </a:pPr>
            <a:endParaRPr lang="en-CA" sz="13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Neo.SmartContract.Framework.Services.Neo.StorageContext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ctx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=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				Neo.SmartContract.Framework.Services.Neo.Storage.CurrentContext;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[] _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bkeyTag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Helper.Concat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(key, _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bclassKeyTag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endParaRPr lang="en-CA" sz="13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Point p;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bsta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Neo.SmartContract.Framework.Services.Neo.Storage.Get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ctx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Helper.Concat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bkeyTag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, _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bSTA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NeoTrace.Trace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300" b="1" dirty="0">
                <a:solidFill>
                  <a:srgbClr val="A31515"/>
                </a:solidFill>
                <a:latin typeface="Consolas" panose="020B0609020204030204" pitchFamily="49" charset="0"/>
              </a:rPr>
              <a:t>"Bury(kb).</a:t>
            </a:r>
            <a:r>
              <a:rPr lang="en-CA" sz="1300" b="1" dirty="0" err="1">
                <a:solidFill>
                  <a:srgbClr val="A31515"/>
                </a:solidFill>
                <a:latin typeface="Consolas" panose="020B0609020204030204" pitchFamily="49" charset="0"/>
              </a:rPr>
              <a:t>bs</a:t>
            </a:r>
            <a:r>
              <a:rPr lang="en-CA" sz="1300" b="1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bsta.Length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bsta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bsta.Length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== 0)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p =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Point.Missing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else</a:t>
            </a:r>
            <a:r>
              <a:rPr lang="en-US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300" b="1" dirty="0">
                <a:solidFill>
                  <a:srgbClr val="008000"/>
                </a:solidFill>
                <a:latin typeface="Consolas" panose="020B0609020204030204" pitchFamily="49" charset="0"/>
              </a:rPr>
              <a:t>// not MISSING - bury it</a:t>
            </a:r>
            <a:endParaRPr lang="en-US" sz="13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p = </a:t>
            </a:r>
            <a:r>
              <a:rPr lang="en-US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Point.Tombstone</a:t>
            </a:r>
            <a:r>
              <a:rPr lang="en-US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();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Neo.SmartContract.Framework.Services.Neo.Storage.Put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ctx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				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Helper.Concat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bkeyTag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, _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bSTA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), p._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state.AsBigInteger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Neo.SmartContract.Framework.Services.Neo.Storage.Put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ctx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Helper.Concat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bkeyTag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, _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bX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),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p._x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Neo.SmartContract.Framework.Services.Neo.Storage.Put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ctx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Helper.Concat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bkeyTag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, _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bY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),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p._y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LogExt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300" b="1" dirty="0">
                <a:solidFill>
                  <a:srgbClr val="A31515"/>
                </a:solidFill>
                <a:latin typeface="Consolas" panose="020B0609020204030204" pitchFamily="49" charset="0"/>
              </a:rPr>
              <a:t>"Bury(kb).p"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, p);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p; </a:t>
            </a:r>
            <a:r>
              <a:rPr lang="en-US" sz="1300" b="1" dirty="0">
                <a:solidFill>
                  <a:srgbClr val="008000"/>
                </a:solidFill>
                <a:latin typeface="Consolas" panose="020B0609020204030204" pitchFamily="49" charset="0"/>
              </a:rPr>
              <a:t>// return Point p to signal if key is Missing or bad key</a:t>
            </a:r>
            <a:endParaRPr lang="en-US" sz="13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40315964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460920-5A0B-48DC-9FC6-B6E0CEE1A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6. Solution – NPC Level 4 Collectible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6457DE-2F3C-48ED-94E1-F1148E366D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F40E73-CC61-48EE-9E09-A629F8D375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</p:spTree>
    <p:extLst>
      <p:ext uri="{BB962C8B-B14F-4D97-AF65-F5344CB8AC3E}">
        <p14:creationId xmlns:p14="http://schemas.microsoft.com/office/powerpoint/2010/main" val="147998881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09289-D00F-48AD-BEF8-7C0621072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0533210" cy="1320800"/>
          </a:xfrm>
        </p:spPr>
        <p:txBody>
          <a:bodyPr/>
          <a:lstStyle/>
          <a:p>
            <a:r>
              <a:rPr lang="en-CA" dirty="0"/>
              <a:t>NPC Level 4 Collectible - 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NeoEntityModel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63787-395E-412B-8A87-476623EE3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270000"/>
            <a:ext cx="11514666" cy="5423647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NeoEntityModel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/* Level 4 Collectible */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enum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2B91AF"/>
                </a:solidFill>
                <a:latin typeface="Consolas" panose="020B0609020204030204" pitchFamily="49" charset="0"/>
              </a:rPr>
              <a:t>EntityState</a:t>
            </a:r>
            <a:endParaRPr lang="en-CA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NULL, INIT, SET, PUTTED, GETTED, MISSING, TOMBSTONED, NOTAUTHORIZED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/* Future */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BigInteger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AsBigInteger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EntityState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state)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istate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= (</a:t>
            </a:r>
            <a:r>
              <a:rPr lang="en-CA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)state;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BigInteger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bis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istate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bis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EntityState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BytesToEntityState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bsta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ista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= (</a:t>
            </a:r>
            <a:r>
              <a:rPr lang="en-CA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bsta.AsBigInteger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sta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= (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ista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sta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readonly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NullScriptHash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ToScriptHash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readonly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NullByteArray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AsByteArray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  <a:endParaRPr lang="en-CA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2964563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540AB-3560-4210-90BC-FF8CC4DFF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1. Purpose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C06188-955C-4AB4-A07E-11CC346CC5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34353"/>
            <a:ext cx="11155002" cy="4607009"/>
          </a:xfrm>
        </p:spPr>
        <p:txBody>
          <a:bodyPr>
            <a:normAutofit/>
          </a:bodyPr>
          <a:lstStyle/>
          <a:p>
            <a:r>
              <a:rPr lang="en-CA" dirty="0"/>
              <a:t>The purpose of this presentation is to explain the key drivers for the NEO </a:t>
            </a:r>
            <a:r>
              <a:rPr lang="en-CA" dirty="0" err="1"/>
              <a:t>Persistible</a:t>
            </a:r>
            <a:r>
              <a:rPr lang="en-CA" dirty="0"/>
              <a:t> Class Framework 1.0 (NPC) as well as a range of design and implementation details including:</a:t>
            </a:r>
          </a:p>
          <a:p>
            <a:pPr lvl="1"/>
            <a:r>
              <a:rPr lang="en-CA" dirty="0"/>
              <a:t>A fairly complete description of C#.NEO, the subset of C#.MS (C# 6.0) supported by neon.exe, the C# to NEO byte code transcompiler</a:t>
            </a:r>
          </a:p>
          <a:p>
            <a:pPr lvl="1"/>
            <a:r>
              <a:rPr lang="en-CA" dirty="0"/>
              <a:t>Strategies and options for supporting the object programming capabilities found in C#.MS but not supported in C#.NEO</a:t>
            </a:r>
          </a:p>
          <a:p>
            <a:pPr lvl="1"/>
            <a:r>
              <a:rPr lang="en-CA" dirty="0"/>
              <a:t>Basic guidance to smart contract development using C#.NEO</a:t>
            </a:r>
          </a:p>
          <a:p>
            <a:pPr lvl="1"/>
            <a:r>
              <a:rPr lang="en-CA" dirty="0" err="1"/>
              <a:t>NPCdApp</a:t>
            </a:r>
            <a:r>
              <a:rPr lang="en-CA" dirty="0"/>
              <a:t>, the initial reference implementation for the NEO </a:t>
            </a:r>
            <a:r>
              <a:rPr lang="en-CA" dirty="0" err="1"/>
              <a:t>Persistible</a:t>
            </a:r>
            <a:r>
              <a:rPr lang="en-CA" dirty="0"/>
              <a:t> Class Framework</a:t>
            </a:r>
          </a:p>
          <a:p>
            <a:pPr lvl="1"/>
            <a:endParaRPr lang="en-CA" dirty="0"/>
          </a:p>
          <a:p>
            <a:r>
              <a:rPr lang="en-CA" dirty="0"/>
              <a:t>Inspiration (NPC Level 0)</a:t>
            </a:r>
          </a:p>
          <a:p>
            <a:pPr lvl="1"/>
            <a:r>
              <a:rPr lang="en-CA" dirty="0" err="1"/>
              <a:t>StructExample</a:t>
            </a:r>
            <a:r>
              <a:rPr lang="en-CA" dirty="0"/>
              <a:t> example</a:t>
            </a:r>
            <a:br>
              <a:rPr lang="en-CA" dirty="0"/>
            </a:br>
            <a:r>
              <a:rPr lang="en-CA" dirty="0">
                <a:hlinkClick r:id="rId2"/>
              </a:rPr>
              <a:t>https://github.com/neo-project/examples-csharp/blob/master/StructExample/StructExample.cs</a:t>
            </a:r>
            <a:r>
              <a:rPr lang="en-CA" dirty="0"/>
              <a:t> </a:t>
            </a:r>
          </a:p>
          <a:p>
            <a:pPr lvl="1"/>
            <a:endParaRPr lang="en-C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355CEE-4E7D-475B-A986-4FFE9AA2EA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</p:spTree>
    <p:extLst>
      <p:ext uri="{BB962C8B-B14F-4D97-AF65-F5344CB8AC3E}">
        <p14:creationId xmlns:p14="http://schemas.microsoft.com/office/powerpoint/2010/main" val="36777251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09289-D00F-48AD-BEF8-7C0621072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0533210" cy="1320800"/>
          </a:xfrm>
        </p:spPr>
        <p:txBody>
          <a:bodyPr/>
          <a:lstStyle/>
          <a:p>
            <a:r>
              <a:rPr lang="en-CA" dirty="0"/>
              <a:t>NPC Level 4 Collectible - 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NeoVersionedAppUser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63787-395E-412B-8A87-476623EE3C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 err="1">
                <a:solidFill>
                  <a:srgbClr val="2B91AF"/>
                </a:solidFill>
                <a:latin typeface="Consolas" panose="020B0609020204030204" pitchFamily="49" charset="0"/>
              </a:rPr>
              <a:t>NeoVersionedAppUser</a:t>
            </a:r>
            <a:endParaRPr lang="en-CA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[] _app;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_major;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_minor;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_build;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[] _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userScriptHash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_state;</a:t>
            </a:r>
            <a:endParaRPr lang="en-CA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18710B-3EBE-43D0-9BB3-4F460A5624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</p:spTree>
    <p:extLst>
      <p:ext uri="{BB962C8B-B14F-4D97-AF65-F5344CB8AC3E}">
        <p14:creationId xmlns:p14="http://schemas.microsoft.com/office/powerpoint/2010/main" val="374270812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09289-D00F-48AD-BEF8-7C0621072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1514666" cy="1320800"/>
          </a:xfrm>
        </p:spPr>
        <p:txBody>
          <a:bodyPr/>
          <a:lstStyle/>
          <a:p>
            <a:r>
              <a:rPr lang="en-CA" dirty="0"/>
              <a:t>NPC Level 4 Collectible – 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NeoVersionedAppUser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63787-395E-412B-8A87-476623EE3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175657"/>
            <a:ext cx="11514666" cy="5682343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SetAppName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NeoVersionedAppUser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[] value)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						{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._app = value;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._state =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NeoEntityModel.EntityState.SET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GetAppNameAsByteArray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NeoVersionedAppUser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) {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._app;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SetAppName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NeoVersionedAppUser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value)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					{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._app =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value.AsByteArray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();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._state =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NeoEntityModel.EntityState.SET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GetAppNameAsString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NeoVersionedAppUser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) {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._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app.AsString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();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SetMajor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NeoVersionedAppUser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CA" sz="13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value)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					{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._major = value;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._state =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NeoEntityModel.EntityState.SET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GetMajor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NeoVersionedAppUser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) {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._major;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SetMinor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NeoVersionedAppUser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CA" sz="13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value)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					{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._minor = value;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._state =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NeoEntityModel.EntityState.SET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GetMinor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NeoVersionedAppUser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) {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._minor;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SetBuild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NeoVersionedAppUser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CA" sz="13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value)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					{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._build = value;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._state =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NeoEntityModel.EntityState.SET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GetBuild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NeoVersionedAppUser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) {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._build;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    public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SetUserScriptHash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NeoVersionedAppUser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[] value)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					{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._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userScriptHash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= value;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._state =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NeoEntityModel.EntityState.SET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GetUserScriptHash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NeoVersionedAppUser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) {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._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userScriptHash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Set(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NeoVersionedAppUser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[] app, </a:t>
            </a:r>
            <a:r>
              <a:rPr lang="en-CA" sz="13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major, </a:t>
            </a:r>
            <a:r>
              <a:rPr lang="en-CA" sz="13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minor, </a:t>
            </a:r>
            <a:r>
              <a:rPr lang="en-CA" sz="13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build,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userScriptHash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._app = app;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._major = major;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._minor = minor;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._build = build;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._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userScriptHash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userScriptHash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._state =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NeoEntityModel.EntityState.SET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Set(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NeoVersionedAppUser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app, </a:t>
            </a:r>
            <a:r>
              <a:rPr lang="en-CA" sz="13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major, </a:t>
            </a:r>
            <a:r>
              <a:rPr lang="en-CA" sz="13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minor, </a:t>
            </a:r>
            <a:r>
              <a:rPr lang="en-CA" sz="13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build,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userScriptHash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._app =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app.AsByteArray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();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._major = major;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._minor = minor;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._build = build;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._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userScriptHash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userScriptHash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._state =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NeoEntityModel.EntityState.SET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en-CA" sz="1300" b="1" dirty="0"/>
          </a:p>
        </p:txBody>
      </p:sp>
    </p:spTree>
    <p:extLst>
      <p:ext uri="{BB962C8B-B14F-4D97-AF65-F5344CB8AC3E}">
        <p14:creationId xmlns:p14="http://schemas.microsoft.com/office/powerpoint/2010/main" val="78294875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09289-D00F-48AD-BEF8-7C0621072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0533210" cy="1320800"/>
          </a:xfrm>
        </p:spPr>
        <p:txBody>
          <a:bodyPr/>
          <a:lstStyle/>
          <a:p>
            <a:r>
              <a:rPr lang="en-CA" dirty="0"/>
              <a:t>NPC Level 4 Collectible - 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NeoStorageKey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63787-395E-412B-8A87-476623EE3C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 err="1">
                <a:solidFill>
                  <a:srgbClr val="2B91AF"/>
                </a:solidFill>
                <a:latin typeface="Consolas" panose="020B0609020204030204" pitchFamily="49" charset="0"/>
              </a:rPr>
              <a:t>NeoStorageKey</a:t>
            </a:r>
            <a:endParaRPr lang="en-CA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[] _app;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_major;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_minor;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_build;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[] _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userScriptHash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[] _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className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_index;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_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fieldName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_state;</a:t>
            </a:r>
            <a:endParaRPr lang="en-CA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18710B-3EBE-43D0-9BB3-4F460A5624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</p:spTree>
    <p:extLst>
      <p:ext uri="{BB962C8B-B14F-4D97-AF65-F5344CB8AC3E}">
        <p14:creationId xmlns:p14="http://schemas.microsoft.com/office/powerpoint/2010/main" val="56613590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09289-D00F-48AD-BEF8-7C0621072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1420178" cy="1320800"/>
          </a:xfrm>
        </p:spPr>
        <p:txBody>
          <a:bodyPr/>
          <a:lstStyle/>
          <a:p>
            <a:r>
              <a:rPr lang="en-CA" dirty="0"/>
              <a:t>NPC Level 4 Collectible – 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NeoStorageKey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 (con’t)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63787-395E-412B-8A87-476623EE3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270000"/>
            <a:ext cx="11514666" cy="5588000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NeoStorageKey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New(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NeoVersionedAppUser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className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NeoVersionedAppUser.IsNull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))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NeoStorageKey.Null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pPr marL="0" indent="0">
              <a:spcBef>
                <a:spcPts val="0"/>
              </a:spcBef>
              <a:buNone/>
            </a:pPr>
            <a:endParaRPr lang="en-CA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NeoStorageKey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nsk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NeoStorageKey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nsk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._app =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NeoVersionedAppUser.GetAppNameAsByteArray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nsk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._major =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NeoVersionedAppUser.GetMajor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nsk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._minor =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NeoVersionedAppUser.GetMinor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nsk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._build =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NeoVersionedAppUser.GetBuild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nsk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._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userScriptHash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NeoVersionedAppUser.GetUserScriptHash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nsk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._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className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className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nsk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._index = 0;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nsk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._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fieldName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b="1" dirty="0">
                <a:solidFill>
                  <a:srgbClr val="A31515"/>
                </a:solidFill>
                <a:latin typeface="Consolas" panose="020B0609020204030204" pitchFamily="49" charset="0"/>
              </a:rPr>
              <a:t>""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nsk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._state =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NeoEntityModel.EntityState.INIT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fr-FR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LogExt</a:t>
            </a:r>
            <a:r>
              <a:rPr lang="fr-FR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fr-FR" b="1" dirty="0">
                <a:solidFill>
                  <a:srgbClr val="A31515"/>
                </a:solidFill>
                <a:latin typeface="Consolas" panose="020B0609020204030204" pitchFamily="49" charset="0"/>
              </a:rPr>
              <a:t>"New(</a:t>
            </a:r>
            <a:r>
              <a:rPr lang="fr-FR" b="1" dirty="0" err="1">
                <a:solidFill>
                  <a:srgbClr val="A31515"/>
                </a:solidFill>
                <a:latin typeface="Consolas" panose="020B0609020204030204" pitchFamily="49" charset="0"/>
              </a:rPr>
              <a:t>vau,bc</a:t>
            </a:r>
            <a:r>
              <a:rPr lang="fr-FR" b="1" dirty="0">
                <a:solidFill>
                  <a:srgbClr val="A31515"/>
                </a:solidFill>
                <a:latin typeface="Consolas" panose="020B0609020204030204" pitchFamily="49" charset="0"/>
              </a:rPr>
              <a:t>)"</a:t>
            </a:r>
            <a:r>
              <a:rPr lang="fr-FR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fr-FR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nsk</a:t>
            </a:r>
            <a:r>
              <a:rPr lang="fr-FR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nsk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en-CA" b="1" dirty="0"/>
          </a:p>
        </p:txBody>
      </p:sp>
    </p:spTree>
    <p:extLst>
      <p:ext uri="{BB962C8B-B14F-4D97-AF65-F5344CB8AC3E}">
        <p14:creationId xmlns:p14="http://schemas.microsoft.com/office/powerpoint/2010/main" val="190216124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09289-D00F-48AD-BEF8-7C0621072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1420178" cy="1320800"/>
          </a:xfrm>
        </p:spPr>
        <p:txBody>
          <a:bodyPr/>
          <a:lstStyle/>
          <a:p>
            <a:r>
              <a:rPr lang="en-CA" dirty="0"/>
              <a:t>NPC Level 4 Collectible – 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NeoStorageKey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 (con’t)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63787-395E-412B-8A87-476623EE3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270000"/>
            <a:ext cx="11514666" cy="5588000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readonly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[] _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bLeftBrace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b="1" dirty="0">
                <a:solidFill>
                  <a:srgbClr val="A31515"/>
                </a:solidFill>
                <a:latin typeface="Consolas" panose="020B0609020204030204" pitchFamily="49" charset="0"/>
              </a:rPr>
              <a:t>"{"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AsByteArray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readonly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[] _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bRightBrace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b="1" dirty="0">
                <a:solidFill>
                  <a:srgbClr val="A31515"/>
                </a:solidFill>
                <a:latin typeface="Consolas" panose="020B0609020204030204" pitchFamily="49" charset="0"/>
              </a:rPr>
              <a:t>"}"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AsByteArray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readonly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[] _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bColon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b="1" dirty="0">
                <a:solidFill>
                  <a:srgbClr val="A31515"/>
                </a:solidFill>
                <a:latin typeface="Consolas" panose="020B0609020204030204" pitchFamily="49" charset="0"/>
              </a:rPr>
              <a:t>":"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AsByteArray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readonly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[] _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bEquals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b="1" dirty="0">
                <a:solidFill>
                  <a:srgbClr val="A31515"/>
                </a:solidFill>
                <a:latin typeface="Consolas" panose="020B0609020204030204" pitchFamily="49" charset="0"/>
              </a:rPr>
              <a:t>"="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AsByteArray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readonly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[] _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bSemiColon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b="1" dirty="0">
                <a:solidFill>
                  <a:srgbClr val="A31515"/>
                </a:solidFill>
                <a:latin typeface="Consolas" panose="020B0609020204030204" pitchFamily="49" charset="0"/>
              </a:rPr>
              <a:t>";"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AsByteArray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readonly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[] _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ba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b="1" dirty="0">
                <a:solidFill>
                  <a:srgbClr val="A31515"/>
                </a:solidFill>
                <a:latin typeface="Consolas" panose="020B0609020204030204" pitchFamily="49" charset="0"/>
              </a:rPr>
              <a:t>"a"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AsByteArray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(); </a:t>
            </a:r>
            <a:r>
              <a:rPr lang="en-US" b="1" dirty="0">
                <a:solidFill>
                  <a:srgbClr val="008000"/>
                </a:solidFill>
                <a:latin typeface="Consolas" panose="020B0609020204030204" pitchFamily="49" charset="0"/>
              </a:rPr>
              <a:t>// App name</a:t>
            </a:r>
            <a:endParaRPr lang="en-US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readonly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[] _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bM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b="1" dirty="0">
                <a:solidFill>
                  <a:srgbClr val="A31515"/>
                </a:solidFill>
                <a:latin typeface="Consolas" panose="020B0609020204030204" pitchFamily="49" charset="0"/>
              </a:rPr>
              <a:t>"M"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AsByteArray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(); </a:t>
            </a:r>
            <a:r>
              <a:rPr lang="en-US" b="1" dirty="0">
                <a:solidFill>
                  <a:srgbClr val="008000"/>
                </a:solidFill>
                <a:latin typeface="Consolas" panose="020B0609020204030204" pitchFamily="49" charset="0"/>
              </a:rPr>
              <a:t>// App major version</a:t>
            </a:r>
            <a:endParaRPr lang="en-US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readonly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[] _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bm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b="1" dirty="0">
                <a:solidFill>
                  <a:srgbClr val="A31515"/>
                </a:solidFill>
                <a:latin typeface="Consolas" panose="020B0609020204030204" pitchFamily="49" charset="0"/>
              </a:rPr>
              <a:t>"m"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AsByteArray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(); </a:t>
            </a:r>
            <a:r>
              <a:rPr lang="en-US" b="1" dirty="0">
                <a:solidFill>
                  <a:srgbClr val="008000"/>
                </a:solidFill>
                <a:latin typeface="Consolas" panose="020B0609020204030204" pitchFamily="49" charset="0"/>
              </a:rPr>
              <a:t>// App minor version</a:t>
            </a:r>
            <a:endParaRPr lang="en-US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readonly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[] _bb = </a:t>
            </a:r>
            <a:r>
              <a:rPr lang="en-US" b="1" dirty="0">
                <a:solidFill>
                  <a:srgbClr val="A31515"/>
                </a:solidFill>
                <a:latin typeface="Consolas" panose="020B0609020204030204" pitchFamily="49" charset="0"/>
              </a:rPr>
              <a:t>"b"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AsByteArray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(); </a:t>
            </a:r>
            <a:r>
              <a:rPr lang="en-US" b="1" dirty="0">
                <a:solidFill>
                  <a:srgbClr val="008000"/>
                </a:solidFill>
                <a:latin typeface="Consolas" panose="020B0609020204030204" pitchFamily="49" charset="0"/>
              </a:rPr>
              <a:t>// App build number</a:t>
            </a:r>
            <a:endParaRPr lang="en-US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     private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readonly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[] _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bu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b="1" dirty="0">
                <a:solidFill>
                  <a:srgbClr val="A31515"/>
                </a:solidFill>
                <a:latin typeface="Consolas" panose="020B0609020204030204" pitchFamily="49" charset="0"/>
              </a:rPr>
              <a:t>"u"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AsByteArray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(); </a:t>
            </a:r>
            <a:r>
              <a:rPr lang="en-US" b="1" dirty="0">
                <a:solidFill>
                  <a:srgbClr val="008000"/>
                </a:solidFill>
                <a:latin typeface="Consolas" panose="020B0609020204030204" pitchFamily="49" charset="0"/>
              </a:rPr>
              <a:t>// User script hash</a:t>
            </a:r>
            <a:endParaRPr lang="en-US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readonly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[] _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b="1" dirty="0">
                <a:solidFill>
                  <a:srgbClr val="A31515"/>
                </a:solidFill>
                <a:latin typeface="Consolas" panose="020B0609020204030204" pitchFamily="49" charset="0"/>
              </a:rPr>
              <a:t>"c"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AsByteArray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(); </a:t>
            </a:r>
            <a:r>
              <a:rPr lang="en-US" b="1" dirty="0">
                <a:solidFill>
                  <a:srgbClr val="008000"/>
                </a:solidFill>
                <a:latin typeface="Consolas" panose="020B0609020204030204" pitchFamily="49" charset="0"/>
              </a:rPr>
              <a:t>// Class name</a:t>
            </a:r>
            <a:endParaRPr lang="en-US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readonly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[] _bi = </a:t>
            </a:r>
            <a:r>
              <a:rPr lang="en-US" b="1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b="1" dirty="0" err="1">
                <a:solidFill>
                  <a:srgbClr val="A31515"/>
                </a:solidFill>
                <a:latin typeface="Consolas" panose="020B0609020204030204" pitchFamily="49" charset="0"/>
              </a:rPr>
              <a:t>i</a:t>
            </a:r>
            <a:r>
              <a:rPr lang="en-US" b="1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AsByteArray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(); </a:t>
            </a:r>
            <a:r>
              <a:rPr lang="en-US" b="1" dirty="0">
                <a:solidFill>
                  <a:srgbClr val="008000"/>
                </a:solidFill>
                <a:latin typeface="Consolas" panose="020B0609020204030204" pitchFamily="49" charset="0"/>
              </a:rPr>
              <a:t>// Index value</a:t>
            </a:r>
            <a:endParaRPr lang="en-US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readonly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[] _bf = </a:t>
            </a:r>
            <a:r>
              <a:rPr lang="en-US" b="1" dirty="0">
                <a:solidFill>
                  <a:srgbClr val="A31515"/>
                </a:solidFill>
                <a:latin typeface="Consolas" panose="020B0609020204030204" pitchFamily="49" charset="0"/>
              </a:rPr>
              <a:t>"f"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AsByteArray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(); </a:t>
            </a:r>
            <a:r>
              <a:rPr lang="en-US" b="1" dirty="0">
                <a:solidFill>
                  <a:srgbClr val="008000"/>
                </a:solidFill>
                <a:latin typeface="Consolas" panose="020B0609020204030204" pitchFamily="49" charset="0"/>
              </a:rPr>
              <a:t>// Field name</a:t>
            </a:r>
            <a:endParaRPr lang="en-US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CA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readonly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[] _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bStringType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								{ (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Neo.SmartContract.ContractParameterType.String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};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readonly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[] _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bBigIntegerType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								{ (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Neo.SmartContract.ContractParameterType.Integer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};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readonly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[] _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bUserScriptHashType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								{ (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Neo.SmartContract.ContractParameterType.ByteArray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};</a:t>
            </a:r>
            <a:endParaRPr lang="en-CA" b="1" dirty="0"/>
          </a:p>
        </p:txBody>
      </p:sp>
    </p:spTree>
    <p:extLst>
      <p:ext uri="{BB962C8B-B14F-4D97-AF65-F5344CB8AC3E}">
        <p14:creationId xmlns:p14="http://schemas.microsoft.com/office/powerpoint/2010/main" val="317271166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09289-D00F-48AD-BEF8-7C0621072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1420178" cy="1320800"/>
          </a:xfrm>
        </p:spPr>
        <p:txBody>
          <a:bodyPr/>
          <a:lstStyle/>
          <a:p>
            <a:r>
              <a:rPr lang="en-CA" dirty="0"/>
              <a:t>NPC Level 4 Collectible – 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NeoStorageKey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 (con’t)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63787-395E-412B-8A87-476623EE3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270000"/>
            <a:ext cx="11514666" cy="5588000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CA" sz="1500" b="1" dirty="0">
                <a:solidFill>
                  <a:srgbClr val="0000FF"/>
                </a:solidFill>
                <a:latin typeface="Consolas" panose="020B0609020204030204" pitchFamily="49" charset="0"/>
              </a:rPr>
              <a:t>    public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500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500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StorageKey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NeoStorageKey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nsk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CA" sz="15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 index, </a:t>
            </a:r>
            <a:r>
              <a:rPr lang="en-CA" sz="1500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fieldName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nn-NO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LogExt(</a:t>
            </a:r>
            <a:r>
              <a:rPr lang="nn-NO" sz="1500" b="1" dirty="0">
                <a:solidFill>
                  <a:srgbClr val="A31515"/>
                </a:solidFill>
                <a:latin typeface="Consolas" panose="020B0609020204030204" pitchFamily="49" charset="0"/>
              </a:rPr>
              <a:t>"StorageKey(nsk,i,fb).nsk"</a:t>
            </a:r>
            <a:r>
              <a:rPr lang="nn-NO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, nsk);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sz="1500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bkey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Helper.Concat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bLeftBrace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, _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ba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Concat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bColon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Concat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bStringType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				.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Concat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bEquals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Concat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nsk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._app).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Concat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bSemiColon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bkey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Helper.Concat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bkey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, _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bM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Concat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bColon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Concat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bBigIntegerType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) 										.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Concat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bEquals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Concat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(((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BigInteger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)(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nsk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._major)).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AsByteArray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()).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Concat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bSemiColon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bkey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Helper.Concat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bkey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, _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bm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Concat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bColon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Concat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bBigIntegerType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				.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Concat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bEquals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Concat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(((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BigInteger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)(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nsk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._minor)).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AsByteArray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()).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Concat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bSemiColon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bkey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Helper.Concat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bkey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, _bb).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Concat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bColon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Concat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bBigIntegerType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				.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Concat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bEquals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Concat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(((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BigInteger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)(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nsk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._build)).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AsByteArray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()).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Concat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bSemiColon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	   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bkey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Helper.Concat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bkey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, _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bu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Concat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bColon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Concat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bUserScriptHashType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				.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Concat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bEquals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Concat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nsk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._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userScriptHash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Concat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bSemiColon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bkey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Helper.Concat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bkey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, _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bc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Concat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bColon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Concat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bStringType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				.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Concat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bEquals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Concat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nsk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._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className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Concat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bSemiColon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endParaRPr lang="en-CA" sz="15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bkey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Helper.Concat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bkey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, _bi).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Concat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bColon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Concat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bBigIntegerType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				.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Concat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bEquals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Concat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(((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BigInteger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)(index)).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AsByteArray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()).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Concat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bSemiColon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bkey</a:t>
            </a:r>
            <a:r>
              <a:rPr lang="en-US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Helper.Concat</a:t>
            </a:r>
            <a:r>
              <a:rPr lang="en-US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bkey</a:t>
            </a:r>
            <a:r>
              <a:rPr lang="en-US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, _bf).</a:t>
            </a:r>
            <a:r>
              <a:rPr lang="en-US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Concat</a:t>
            </a:r>
            <a:r>
              <a:rPr lang="en-US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US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bColon</a:t>
            </a:r>
            <a:r>
              <a:rPr lang="en-US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US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Concat</a:t>
            </a:r>
            <a:r>
              <a:rPr lang="en-US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US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bStringType</a:t>
            </a:r>
            <a:r>
              <a:rPr lang="en-US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				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Concat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bEquals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r>
              <a:rPr lang="en-US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Concat</a:t>
            </a:r>
            <a:r>
              <a:rPr lang="en-US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fieldName</a:t>
            </a:r>
            <a:r>
              <a:rPr lang="en-US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US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Concat</a:t>
            </a:r>
            <a:r>
              <a:rPr lang="en-US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US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bSemiColon</a:t>
            </a:r>
            <a:r>
              <a:rPr lang="en-US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bkey</a:t>
            </a:r>
            <a:r>
              <a:rPr lang="en-US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Helper.Concat</a:t>
            </a:r>
            <a:r>
              <a:rPr lang="en-US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bkey</a:t>
            </a:r>
            <a:r>
              <a:rPr lang="en-US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, _</a:t>
            </a:r>
            <a:r>
              <a:rPr lang="en-US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bRightBrace</a:t>
            </a:r>
            <a:r>
              <a:rPr lang="en-US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NeoTrace.Trace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500" b="1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CA" sz="1500" b="1" dirty="0" err="1">
                <a:solidFill>
                  <a:srgbClr val="A31515"/>
                </a:solidFill>
                <a:latin typeface="Consolas" panose="020B0609020204030204" pitchFamily="49" charset="0"/>
              </a:rPr>
              <a:t>StorageKey</a:t>
            </a:r>
            <a:r>
              <a:rPr lang="en-CA" sz="1500" b="1" dirty="0">
                <a:solidFill>
                  <a:srgbClr val="A31515"/>
                </a:solidFill>
                <a:latin typeface="Consolas" panose="020B0609020204030204" pitchFamily="49" charset="0"/>
              </a:rPr>
              <a:t>(</a:t>
            </a:r>
            <a:r>
              <a:rPr lang="en-CA" sz="1500" b="1" dirty="0" err="1">
                <a:solidFill>
                  <a:srgbClr val="A31515"/>
                </a:solidFill>
                <a:latin typeface="Consolas" panose="020B0609020204030204" pitchFamily="49" charset="0"/>
              </a:rPr>
              <a:t>nsk</a:t>
            </a:r>
            <a:r>
              <a:rPr lang="en-CA" sz="1500" b="1" dirty="0">
                <a:solidFill>
                  <a:srgbClr val="A31515"/>
                </a:solidFill>
                <a:latin typeface="Consolas" panose="020B0609020204030204" pitchFamily="49" charset="0"/>
              </a:rPr>
              <a:t>).</a:t>
            </a:r>
            <a:r>
              <a:rPr lang="en-CA" sz="1500" b="1" dirty="0" err="1">
                <a:solidFill>
                  <a:srgbClr val="A31515"/>
                </a:solidFill>
                <a:latin typeface="Consolas" panose="020B0609020204030204" pitchFamily="49" charset="0"/>
              </a:rPr>
              <a:t>bkey$BSK</a:t>
            </a:r>
            <a:r>
              <a:rPr lang="en-CA" sz="1500" b="1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bkey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sz="1500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bkey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en-CA" sz="1500" b="1" dirty="0"/>
          </a:p>
        </p:txBody>
      </p:sp>
    </p:spTree>
    <p:extLst>
      <p:ext uri="{BB962C8B-B14F-4D97-AF65-F5344CB8AC3E}">
        <p14:creationId xmlns:p14="http://schemas.microsoft.com/office/powerpoint/2010/main" val="418504335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09289-D00F-48AD-BEF8-7C0621072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0533210" cy="1320800"/>
          </a:xfrm>
        </p:spPr>
        <p:txBody>
          <a:bodyPr/>
          <a:lstStyle/>
          <a:p>
            <a:r>
              <a:rPr lang="en-CA" dirty="0"/>
              <a:t>NPC Level 4 Collectible -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Point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63787-395E-412B-8A87-476623EE3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270000"/>
            <a:ext cx="11514666" cy="5511800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sz="13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 Point </a:t>
            </a:r>
            <a:r>
              <a:rPr lang="en-CA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BuryElement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NeoVersionedAppUser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CA" sz="13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 index)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sz="13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CA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NeoVersionedAppUser.IsNull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)) </a:t>
            </a:r>
            <a:r>
              <a:rPr lang="en-CA" sz="13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Point.Null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spcBef>
                <a:spcPts val="0"/>
              </a:spcBef>
              <a:buNone/>
            </a:pPr>
            <a:endParaRPr lang="en-CA" sz="13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Neo.SmartContract.Framework.Services.Neo.StorageContext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ctx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 =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						 Neo.SmartContract.Framework.Services.Neo.Storage.CurrentContext;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NeoStorageKey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nsk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NeoStorageKey.New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CA" sz="1300" dirty="0">
                <a:solidFill>
                  <a:srgbClr val="A31515"/>
                </a:solidFill>
                <a:latin typeface="Consolas" panose="020B0609020204030204" pitchFamily="49" charset="0"/>
              </a:rPr>
              <a:t>"Point"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sz="1300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en-CA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bkey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        Point p;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sz="1300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en-CA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bsta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Neo.SmartContract.Framework.Services.Neo.Storage.Get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ctx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CA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NeoStorageKey.StorageKey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nsk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, index, _</a:t>
            </a:r>
            <a:r>
              <a:rPr lang="en-CA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bSTA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NeoTrace.Trace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300" dirty="0">
                <a:solidFill>
                  <a:srgbClr val="A31515"/>
                </a:solidFill>
                <a:latin typeface="Consolas" panose="020B0609020204030204" pitchFamily="49" charset="0"/>
              </a:rPr>
              <a:t>"Bury(</a:t>
            </a:r>
            <a:r>
              <a:rPr lang="en-CA" sz="1300" dirty="0" err="1">
                <a:solidFill>
                  <a:srgbClr val="A31515"/>
                </a:solidFill>
                <a:latin typeface="Consolas" panose="020B0609020204030204" pitchFamily="49" charset="0"/>
              </a:rPr>
              <a:t>vau,index</a:t>
            </a:r>
            <a:r>
              <a:rPr lang="en-CA" sz="1300" dirty="0">
                <a:solidFill>
                  <a:srgbClr val="A31515"/>
                </a:solidFill>
                <a:latin typeface="Consolas" panose="020B0609020204030204" pitchFamily="49" charset="0"/>
              </a:rPr>
              <a:t>).</a:t>
            </a:r>
            <a:r>
              <a:rPr lang="en-CA" sz="1300" dirty="0" err="1">
                <a:solidFill>
                  <a:srgbClr val="A31515"/>
                </a:solidFill>
                <a:latin typeface="Consolas" panose="020B0609020204030204" pitchFamily="49" charset="0"/>
              </a:rPr>
              <a:t>bs</a:t>
            </a:r>
            <a:r>
              <a:rPr lang="en-CA" sz="13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CA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bsta.Length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CA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bsta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sz="13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CA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bsta.Length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 == 0)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p = </a:t>
            </a:r>
            <a:r>
              <a:rPr lang="en-CA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Point.Missing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3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300" dirty="0">
                <a:solidFill>
                  <a:srgbClr val="0000FF"/>
                </a:solidFill>
                <a:latin typeface="Consolas" panose="020B0609020204030204" pitchFamily="49" charset="0"/>
              </a:rPr>
              <a:t>else</a:t>
            </a:r>
            <a:r>
              <a:rPr lang="en-US" sz="13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300" dirty="0">
                <a:solidFill>
                  <a:srgbClr val="008000"/>
                </a:solidFill>
                <a:latin typeface="Consolas" panose="020B0609020204030204" pitchFamily="49" charset="0"/>
              </a:rPr>
              <a:t>// not MISSING - bury it</a:t>
            </a:r>
            <a:endParaRPr lang="en-US" sz="13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3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p = </a:t>
            </a:r>
            <a:r>
              <a:rPr lang="en-US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Point.Tombstone</a:t>
            </a:r>
            <a:r>
              <a:rPr lang="en-US" sz="1300" dirty="0">
                <a:solidFill>
                  <a:srgbClr val="000000"/>
                </a:solidFill>
                <a:latin typeface="Consolas" panose="020B0609020204030204" pitchFamily="49" charset="0"/>
              </a:rPr>
              <a:t>(); </a:t>
            </a:r>
            <a:endParaRPr lang="en-CA" sz="13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CA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Neo.SmartContract.Framework.Services.Neo.Storage.Put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ctx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CA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NeoStorageKey.StorageKey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nsk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, index, _</a:t>
            </a:r>
            <a:r>
              <a:rPr lang="en-CA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bSTA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),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														p._</a:t>
            </a:r>
            <a:r>
              <a:rPr lang="en-CA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state.AsBigInteger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CA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Neo.SmartContract.Framework.Services.Neo.Storage.Put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ctx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CA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NeoStorageKey.StorageKey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nsk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, index, _</a:t>
            </a:r>
            <a:r>
              <a:rPr lang="en-CA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bEXT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),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														</a:t>
            </a:r>
            <a:r>
              <a:rPr lang="en-CA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p._extension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CA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Neo.SmartContract.Framework.Services.Neo.Storage.Put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ctx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CA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NeoStorageKey.StorageKey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nsk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, index, _</a:t>
            </a:r>
            <a:r>
              <a:rPr lang="en-CA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bX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), </a:t>
            </a:r>
            <a:r>
              <a:rPr lang="en-CA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p._x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CA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Neo.SmartContract.Framework.Services.Neo.Storage.Put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ctx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CA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NeoStorageKey.StorageKey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nsk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, index, _</a:t>
            </a:r>
            <a:r>
              <a:rPr lang="en-CA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bY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), </a:t>
            </a:r>
            <a:r>
              <a:rPr lang="en-CA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p._y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1300" dirty="0">
                <a:solidFill>
                  <a:srgbClr val="000000"/>
                </a:solidFill>
                <a:latin typeface="Consolas" panose="020B0609020204030204" pitchFamily="49" charset="0"/>
              </a:rPr>
              <a:t>        LogExt(</a:t>
            </a:r>
            <a:r>
              <a:rPr lang="sv-SE" sz="1300" dirty="0">
                <a:solidFill>
                  <a:srgbClr val="A31515"/>
                </a:solidFill>
                <a:latin typeface="Consolas" panose="020B0609020204030204" pitchFamily="49" charset="0"/>
              </a:rPr>
              <a:t>"Bury(vau,i).p"</a:t>
            </a:r>
            <a:r>
              <a:rPr lang="sv-SE" sz="1300" dirty="0">
                <a:solidFill>
                  <a:srgbClr val="000000"/>
                </a:solidFill>
                <a:latin typeface="Consolas" panose="020B0609020204030204" pitchFamily="49" charset="0"/>
              </a:rPr>
              <a:t>, p);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sz="13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 p;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en-CA" sz="1300" dirty="0"/>
          </a:p>
        </p:txBody>
      </p:sp>
    </p:spTree>
    <p:extLst>
      <p:ext uri="{BB962C8B-B14F-4D97-AF65-F5344CB8AC3E}">
        <p14:creationId xmlns:p14="http://schemas.microsoft.com/office/powerpoint/2010/main" val="38928223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460920-5A0B-48DC-9FC6-B6E0CEE1A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7. Test Results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6457DE-2F3C-48ED-94E1-F1148E366D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F40E73-CC61-48EE-9E09-A629F8D375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</p:spTree>
    <p:extLst>
      <p:ext uri="{BB962C8B-B14F-4D97-AF65-F5344CB8AC3E}">
        <p14:creationId xmlns:p14="http://schemas.microsoft.com/office/powerpoint/2010/main" val="326970065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540AB-3560-4210-90BC-FF8CC4DFF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7. Test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C06188-955C-4AB4-A07E-11CC346CC5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CA" dirty="0"/>
              <a:t>Test1()</a:t>
            </a:r>
          </a:p>
          <a:p>
            <a:pPr lvl="1"/>
            <a:r>
              <a:rPr lang="en-US" dirty="0"/>
              <a:t>Dump miscellaneous variables to the log</a:t>
            </a:r>
            <a:endParaRPr lang="en-CA" dirty="0"/>
          </a:p>
          <a:p>
            <a:r>
              <a:rPr lang="en-CA" dirty="0"/>
              <a:t>Test2()</a:t>
            </a:r>
          </a:p>
          <a:p>
            <a:pPr lvl="1"/>
            <a:r>
              <a:rPr lang="en-US" dirty="0"/>
              <a:t>NPC Level 1 test cases: Create 3 Points and a line. Add two Points. Log the results.</a:t>
            </a:r>
            <a:endParaRPr lang="en-CA" dirty="0"/>
          </a:p>
          <a:p>
            <a:r>
              <a:rPr lang="en-CA" dirty="0"/>
              <a:t>Test3()</a:t>
            </a:r>
          </a:p>
          <a:p>
            <a:pPr lvl="1"/>
            <a:r>
              <a:rPr lang="en-US" dirty="0"/>
              <a:t>NPC Level 2/3 test cases: Create 3 Points and test NPC Level 3 entity persistence. Log the results.</a:t>
            </a:r>
            <a:endParaRPr lang="en-CA" dirty="0"/>
          </a:p>
          <a:p>
            <a:r>
              <a:rPr lang="en-CA" dirty="0"/>
              <a:t>Test4()</a:t>
            </a:r>
          </a:p>
          <a:p>
            <a:pPr lvl="1"/>
            <a:r>
              <a:rPr lang="en-US" dirty="0"/>
              <a:t>NPC Level 2/3 test cases: Test </a:t>
            </a:r>
            <a:r>
              <a:rPr lang="en-US" dirty="0" err="1"/>
              <a:t>IsNull</a:t>
            </a:r>
            <a:r>
              <a:rPr lang="en-US" dirty="0"/>
              <a:t>(), </a:t>
            </a:r>
            <a:r>
              <a:rPr lang="en-US" dirty="0" err="1"/>
              <a:t>IsMissing</a:t>
            </a:r>
            <a:r>
              <a:rPr lang="en-US" dirty="0"/>
              <a:t>() and </a:t>
            </a:r>
            <a:r>
              <a:rPr lang="en-US" dirty="0" err="1"/>
              <a:t>IsExtended</a:t>
            </a:r>
            <a:r>
              <a:rPr lang="en-US" dirty="0"/>
              <a:t>(). Log the results.</a:t>
            </a:r>
          </a:p>
          <a:p>
            <a:r>
              <a:rPr lang="en-CA" dirty="0"/>
              <a:t>Test5()</a:t>
            </a:r>
          </a:p>
          <a:p>
            <a:pPr lvl="1"/>
            <a:r>
              <a:rPr lang="en-US" dirty="0"/>
              <a:t>NPC Level 4 test cases: Test </a:t>
            </a:r>
            <a:r>
              <a:rPr lang="en-US" dirty="0" err="1"/>
              <a:t>NeoStorageKeys</a:t>
            </a:r>
            <a:r>
              <a:rPr lang="en-US" dirty="0"/>
              <a:t>. Log the results.</a:t>
            </a:r>
            <a:endParaRPr lang="en-CA" dirty="0"/>
          </a:p>
          <a:p>
            <a:r>
              <a:rPr lang="en-CA" dirty="0"/>
              <a:t>Test6()</a:t>
            </a:r>
          </a:p>
          <a:p>
            <a:pPr lvl="1"/>
            <a:r>
              <a:rPr lang="en-US" dirty="0"/>
              <a:t>NPC Level 4 test cases: Test </a:t>
            </a:r>
            <a:r>
              <a:rPr lang="en-US" dirty="0" err="1"/>
              <a:t>NeoStorageKeys</a:t>
            </a:r>
            <a:r>
              <a:rPr lang="en-US" dirty="0"/>
              <a:t>. Log the results</a:t>
            </a:r>
            <a:endParaRPr lang="en-C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355CEE-4E7D-475B-A986-4FFE9AA2EA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</p:spTree>
    <p:extLst>
      <p:ext uri="{BB962C8B-B14F-4D97-AF65-F5344CB8AC3E}">
        <p14:creationId xmlns:p14="http://schemas.microsoft.com/office/powerpoint/2010/main" val="300254070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29176-57B6-4053-A0D1-70A6B9B20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Test1() – Code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A3D91B-641B-4813-A926-E556E543D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A5B096-221F-4C65-A4AC-FCCCCAF4F43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77334" y="1270000"/>
            <a:ext cx="9871336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4344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620F4B-A6F2-449E-AF82-02739BF65E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2. Scenario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98E4F7-81FE-478D-99EE-45BDF410ED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B10AF1-F791-45B1-B850-DFD37D054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</p:spTree>
    <p:extLst>
      <p:ext uri="{BB962C8B-B14F-4D97-AF65-F5344CB8AC3E}">
        <p14:creationId xmlns:p14="http://schemas.microsoft.com/office/powerpoint/2010/main" val="50788270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29176-57B6-4053-A0D1-70A6B9B20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Test1() – neo-</a:t>
            </a:r>
            <a:r>
              <a:rPr lang="en-CA" dirty="0" err="1"/>
              <a:t>gui</a:t>
            </a:r>
            <a:r>
              <a:rPr lang="en-CA" dirty="0"/>
              <a:t> Event Log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A3D91B-641B-4813-A926-E556E543D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DCFCD0-5D5C-4166-B422-4FA3096D23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270000"/>
            <a:ext cx="9940556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40626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29176-57B6-4053-A0D1-70A6B9B20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Test1() – neo-debugger Storage Viewer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A3D91B-641B-4813-A926-E556E543D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E6F429-B6AA-4C1C-9788-932A99E73E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448562"/>
            <a:ext cx="69723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71647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29176-57B6-4053-A0D1-70A6B9B20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Test2() – Code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A3D91B-641B-4813-A926-E556E543D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44105E-2E73-4555-82CC-0AB66AB1FC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270000"/>
            <a:ext cx="6120000" cy="5458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6968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29176-57B6-4053-A0D1-70A6B9B20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Test2() – neo-</a:t>
            </a:r>
            <a:r>
              <a:rPr lang="en-CA" dirty="0" err="1"/>
              <a:t>gui</a:t>
            </a:r>
            <a:r>
              <a:rPr lang="en-CA" dirty="0"/>
              <a:t> Event Log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A3D91B-641B-4813-A926-E556E543D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01C429-E0F2-4531-8ABD-3D78C9503C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270000"/>
            <a:ext cx="9940556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36843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29176-57B6-4053-A0D1-70A6B9B20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Test2() – neo-debugger Storage Viewer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A3D91B-641B-4813-A926-E556E543D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E6F429-B6AA-4C1C-9788-932A99E73E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448562"/>
            <a:ext cx="69723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25603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29176-57B6-4053-A0D1-70A6B9B20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Test3() – Code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A3D91B-641B-4813-A926-E556E543D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4028E5-EF49-47ED-9B93-4056156ABE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150254"/>
            <a:ext cx="6120000" cy="5749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62985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29176-57B6-4053-A0D1-70A6B9B20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Test3() – neo-</a:t>
            </a:r>
            <a:r>
              <a:rPr lang="en-CA" dirty="0" err="1"/>
              <a:t>gui</a:t>
            </a:r>
            <a:r>
              <a:rPr lang="en-CA" dirty="0"/>
              <a:t> Event Log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A3D91B-641B-4813-A926-E556E543D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97663B-D75B-4917-B486-B4C149CA0B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270000"/>
            <a:ext cx="9940556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91449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E8D23-39EE-4702-8BEC-C5413708E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Test3() – neo-debugger Storage Viewer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2BD0D87-94EB-4262-A422-8A690CCF7B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B763AA-36E9-4680-AC54-A3AB24BB5E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464056"/>
            <a:ext cx="69723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26432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29176-57B6-4053-A0D1-70A6B9B20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Test4() – Code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A3D91B-641B-4813-A926-E556E543D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A35B7B-C04C-4DB7-9EF6-E81AFC22B292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77334" y="1270000"/>
            <a:ext cx="10901408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09378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29176-57B6-4053-A0D1-70A6B9B20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Test4() – neo-</a:t>
            </a:r>
            <a:r>
              <a:rPr lang="en-CA" dirty="0" err="1"/>
              <a:t>gui</a:t>
            </a:r>
            <a:r>
              <a:rPr lang="en-CA" dirty="0"/>
              <a:t> Event Log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A3D91B-641B-4813-A926-E556E543D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8A39E1-F212-46E1-AE85-572A3CED0B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270000"/>
            <a:ext cx="9940556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1237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540AB-3560-4210-90BC-FF8CC4DFF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2. Scenario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C06188-955C-4AB4-A07E-11CC346CC5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/>
              <a:t>Developers on the NEO Blockchain platform have a variety of language, tools, </a:t>
            </a:r>
            <a:r>
              <a:rPr lang="en-CA" dirty="0" err="1"/>
              <a:t>privatenet</a:t>
            </a:r>
            <a:r>
              <a:rPr lang="en-CA" dirty="0"/>
              <a:t> and </a:t>
            </a:r>
            <a:r>
              <a:rPr lang="en-CA" dirty="0" err="1"/>
              <a:t>testnet</a:t>
            </a:r>
            <a:r>
              <a:rPr lang="en-CA" dirty="0"/>
              <a:t> environments as well other technology options to consider for developing smart contracts</a:t>
            </a:r>
          </a:p>
          <a:p>
            <a:r>
              <a:rPr lang="en-CA" dirty="0"/>
              <a:t>Language options </a:t>
            </a:r>
            <a:r>
              <a:rPr lang="en-CA" dirty="0" err="1"/>
              <a:t>incude</a:t>
            </a:r>
            <a:r>
              <a:rPr lang="en-CA" dirty="0"/>
              <a:t>:</a:t>
            </a:r>
          </a:p>
          <a:p>
            <a:pPr lvl="1"/>
            <a:r>
              <a:rPr lang="en-CA" dirty="0"/>
              <a:t>C#.NEO</a:t>
            </a:r>
          </a:p>
          <a:p>
            <a:pPr lvl="1"/>
            <a:r>
              <a:rPr lang="en-CA" dirty="0"/>
              <a:t>Python</a:t>
            </a:r>
          </a:p>
          <a:p>
            <a:pPr lvl="1"/>
            <a:r>
              <a:rPr lang="en-CA" dirty="0"/>
              <a:t>Java</a:t>
            </a:r>
          </a:p>
          <a:p>
            <a:pPr lvl="1"/>
            <a:r>
              <a:rPr lang="en-CA" dirty="0"/>
              <a:t>and others</a:t>
            </a:r>
          </a:p>
          <a:p>
            <a:r>
              <a:rPr lang="en-CA" dirty="0"/>
              <a:t>As a scenario, this document specifically targets C#.NEO smart contract development using Visual Studio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355CEE-4E7D-475B-A986-4FFE9AA2EA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</p:spTree>
    <p:extLst>
      <p:ext uri="{BB962C8B-B14F-4D97-AF65-F5344CB8AC3E}">
        <p14:creationId xmlns:p14="http://schemas.microsoft.com/office/powerpoint/2010/main" val="94347793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29176-57B6-4053-A0D1-70A6B9B20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Test4() – neo-debugger Storage Viewer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A3D91B-641B-4813-A926-E556E543D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E6F429-B6AA-4C1C-9788-932A99E73E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448562"/>
            <a:ext cx="69723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9248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29176-57B6-4053-A0D1-70A6B9B20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Test5() – Code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A3D91B-641B-4813-A926-E556E543D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3BB354-C64D-4227-8D23-55457E8382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269999"/>
            <a:ext cx="6779562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7289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29176-57B6-4053-A0D1-70A6B9B20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Test5() – neo-</a:t>
            </a:r>
            <a:r>
              <a:rPr lang="en-CA" dirty="0" err="1"/>
              <a:t>gui</a:t>
            </a:r>
            <a:r>
              <a:rPr lang="en-CA" dirty="0"/>
              <a:t> Event Log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A3D91B-641B-4813-A926-E556E543D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62CD91-5A1B-4381-9CCC-445258C915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270000"/>
            <a:ext cx="9940556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58809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29176-57B6-4053-A0D1-70A6B9B20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Test5() – neo-debugger Storage Viewer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A3D91B-641B-4813-A926-E556E543D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49F282-15FC-45E7-A1A4-74C74EF61F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475994"/>
            <a:ext cx="8791575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69423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29176-57B6-4053-A0D1-70A6B9B20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Test6() – Code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A3D91B-641B-4813-A926-E556E543D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45616E-EC3F-4F27-BCF5-5C5BA03D86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269999"/>
            <a:ext cx="8504302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03387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29176-57B6-4053-A0D1-70A6B9B20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Test6() – Code (con’t)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A3D91B-641B-4813-A926-E556E543D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EEBF62-2745-45DD-B52B-9F59A162CF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2" y="1270000"/>
            <a:ext cx="716087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78084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29176-57B6-4053-A0D1-70A6B9B20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Test6() – neo-</a:t>
            </a:r>
            <a:r>
              <a:rPr lang="en-CA" dirty="0" err="1"/>
              <a:t>gui</a:t>
            </a:r>
            <a:r>
              <a:rPr lang="en-CA" dirty="0"/>
              <a:t> Event Log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A3D91B-641B-4813-A926-E556E543D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AFB6B7-E684-4AC6-B365-F4AE1CADF0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270000"/>
            <a:ext cx="9940556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97828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D2C50-999B-4D96-A4FB-7965848E6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Test6() Results – neo-debugger Storage Viewer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8758E7-EE7C-490C-8DAA-EFD702093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FD747A-6E15-4C31-9263-22B74FA4E1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285881"/>
            <a:ext cx="6879452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41705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38F807C-3B92-44CB-996E-FFD8E02CA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8. Roadmap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6464C6D-0158-4E48-B614-A83607187A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62AC46-9714-42D9-87DB-6D742C12CD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</p:spTree>
    <p:extLst>
      <p:ext uri="{BB962C8B-B14F-4D97-AF65-F5344CB8AC3E}">
        <p14:creationId xmlns:p14="http://schemas.microsoft.com/office/powerpoint/2010/main" val="231045857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540AB-3560-4210-90BC-FF8CC4DFF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8. Roadmap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C06188-955C-4AB4-A07E-11CC346CC5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34353"/>
            <a:ext cx="8596668" cy="5423647"/>
          </a:xfrm>
        </p:spPr>
        <p:txBody>
          <a:bodyPr>
            <a:normAutofit/>
          </a:bodyPr>
          <a:lstStyle/>
          <a:p>
            <a:r>
              <a:rPr lang="en-CA" dirty="0"/>
              <a:t>Automatic Code Generation</a:t>
            </a:r>
          </a:p>
          <a:p>
            <a:pPr lvl="1"/>
            <a:r>
              <a:rPr lang="en-CA" dirty="0"/>
              <a:t>In NPC 1.0, Point() was </a:t>
            </a:r>
            <a:r>
              <a:rPr lang="en-CA" dirty="0" err="1"/>
              <a:t>handcoded</a:t>
            </a:r>
            <a:r>
              <a:rPr lang="en-CA" dirty="0"/>
              <a:t> for each NPC Level but with an eye to being automatically generated in the future</a:t>
            </a:r>
          </a:p>
          <a:p>
            <a:r>
              <a:rPr lang="en-CA" dirty="0"/>
              <a:t>Add support for </a:t>
            </a:r>
            <a:r>
              <a:rPr lang="en-CA" dirty="0" err="1"/>
              <a:t>Storage.Delete</a:t>
            </a:r>
            <a:r>
              <a:rPr lang="en-CA" dirty="0"/>
              <a:t>()</a:t>
            </a:r>
          </a:p>
          <a:p>
            <a:pPr lvl="1"/>
            <a:r>
              <a:rPr lang="en-CA" dirty="0"/>
              <a:t>Simply overlooked in NPC 1.0</a:t>
            </a:r>
          </a:p>
          <a:p>
            <a:r>
              <a:rPr lang="en-CA" dirty="0"/>
              <a:t>Level 5 Extendible</a:t>
            </a:r>
          </a:p>
          <a:p>
            <a:pPr lvl="1"/>
            <a:r>
              <a:rPr lang="en-CA" dirty="0"/>
              <a:t>Support entity extension capabilities for existing entities living in deployed smart contracts</a:t>
            </a:r>
          </a:p>
          <a:p>
            <a:r>
              <a:rPr lang="en-CA" dirty="0"/>
              <a:t>Level 6 Authorized</a:t>
            </a:r>
          </a:p>
          <a:p>
            <a:pPr lvl="1"/>
            <a:r>
              <a:rPr lang="en-CA" dirty="0"/>
              <a:t>Support for </a:t>
            </a:r>
            <a:r>
              <a:rPr lang="en-US" dirty="0"/>
              <a:t>to support authenticated and role-based authorization to entities you create (and others create)</a:t>
            </a:r>
            <a:endParaRPr lang="en-CA" dirty="0"/>
          </a:p>
          <a:p>
            <a:r>
              <a:rPr lang="en-CA" dirty="0"/>
              <a:t>Level 7 Optimized</a:t>
            </a:r>
          </a:p>
          <a:p>
            <a:pPr lvl="1"/>
            <a:r>
              <a:rPr lang="en-CA" dirty="0"/>
              <a:t>Key space optimizations starting with </a:t>
            </a:r>
            <a:r>
              <a:rPr lang="en-CA" dirty="0" err="1"/>
              <a:t>NeoStorageKey</a:t>
            </a:r>
            <a:r>
              <a:rPr lang="en-CA" dirty="0"/>
              <a:t> compression</a:t>
            </a:r>
          </a:p>
          <a:p>
            <a:pPr lvl="1"/>
            <a:endParaRPr lang="en-CA" dirty="0"/>
          </a:p>
          <a:p>
            <a:endParaRPr lang="en-CA" dirty="0"/>
          </a:p>
          <a:p>
            <a:endParaRPr lang="en-CA" dirty="0"/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480620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33D1790-7A28-42AE-AB42-FE4C076C36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0951" y="235094"/>
            <a:ext cx="4698645" cy="3240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3540AB-3560-4210-90BC-FF8CC4DFF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2. Scenario (con’t)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C06188-955C-4AB4-A07E-11CC346CC5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1520417"/>
            <a:ext cx="9585462" cy="542364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CA" dirty="0"/>
              <a:t>The diagram depicts a typical NEO development environment.</a:t>
            </a:r>
            <a:br>
              <a:rPr lang="en-CA" dirty="0"/>
            </a:br>
            <a:endParaRPr lang="en-CA" dirty="0"/>
          </a:p>
          <a:p>
            <a:r>
              <a:rPr lang="en-CA" dirty="0"/>
              <a:t>Developers develop their smart contract’s code using their </a:t>
            </a:r>
            <a:br>
              <a:rPr lang="en-CA" dirty="0"/>
            </a:br>
            <a:r>
              <a:rPr lang="en-CA" dirty="0"/>
              <a:t>favorite IDE and high-level programming language (HLL) </a:t>
            </a:r>
            <a:br>
              <a:rPr lang="en-CA" dirty="0"/>
            </a:br>
            <a:r>
              <a:rPr lang="en-CA" dirty="0"/>
              <a:t>(e.g. C#.MS)</a:t>
            </a:r>
          </a:p>
          <a:p>
            <a:r>
              <a:rPr lang="en-CA" dirty="0"/>
              <a:t>The IDE’s integrated compiler compiles the HLL source into</a:t>
            </a:r>
            <a:br>
              <a:rPr lang="en-CA" dirty="0"/>
            </a:br>
            <a:r>
              <a:rPr lang="en-CA" dirty="0"/>
              <a:t>intermediate code (IL) (e.g. Microsoft Intermediate Language)</a:t>
            </a:r>
          </a:p>
          <a:p>
            <a:r>
              <a:rPr lang="en-CA" dirty="0"/>
              <a:t>A transcompiler then translates the IL into byte code that is executable by the NEO VM (e.g. NEO VM byte code script files)</a:t>
            </a:r>
          </a:p>
          <a:p>
            <a:r>
              <a:rPr lang="en-CA" dirty="0"/>
              <a:t>A debugger may be used to execute the VM byte code script off-chain using a VM emulator</a:t>
            </a:r>
          </a:p>
          <a:p>
            <a:r>
              <a:rPr lang="en-CA" dirty="0"/>
              <a:t>An on-chain deployment and testing tool may be used to further test and validate the smart contract’s implementation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CF61486-D3A9-415F-84EB-37007224EC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850" y="2197326"/>
            <a:ext cx="274344" cy="27434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E4338EC-93DE-4595-8A3C-768DFAEACB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850" y="3141231"/>
            <a:ext cx="274344" cy="27434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7E74D92-9B13-446F-B1E2-EB0ACF6E2A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850" y="3873542"/>
            <a:ext cx="274344" cy="27434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A1D4EC5-2792-4029-B6C7-9A19FAC4E2C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850" y="4531452"/>
            <a:ext cx="274344" cy="27434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406AF9F-E029-423D-A8B3-BD1A70A80D4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850" y="5189362"/>
            <a:ext cx="274344" cy="274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36098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540AB-3560-4210-90BC-FF8CC4DFF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Roadmap: Automatic Code Generation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C06188-955C-4AB4-A07E-11CC346CC5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34353"/>
            <a:ext cx="8596668" cy="5359639"/>
          </a:xfrm>
        </p:spPr>
        <p:txBody>
          <a:bodyPr>
            <a:normAutofit/>
          </a:bodyPr>
          <a:lstStyle/>
          <a:p>
            <a:r>
              <a:rPr lang="en-CA" dirty="0"/>
              <a:t>NPC Compiler (npcc.exe)</a:t>
            </a:r>
          </a:p>
          <a:p>
            <a:r>
              <a:rPr lang="en-CA" dirty="0"/>
              <a:t>Compile .</a:t>
            </a:r>
            <a:r>
              <a:rPr lang="en-CA" dirty="0" err="1"/>
              <a:t>cs</a:t>
            </a:r>
            <a:r>
              <a:rPr lang="en-CA" dirty="0"/>
              <a:t> file something like the following into a DLL</a:t>
            </a:r>
          </a:p>
          <a:p>
            <a:r>
              <a:rPr lang="en-CA" dirty="0"/>
              <a:t>Then pass the DLL plus NPC Level of persistence support you need to npcc.exe and a new expanded .</a:t>
            </a:r>
            <a:r>
              <a:rPr lang="en-CA" dirty="0" err="1"/>
              <a:t>cs</a:t>
            </a:r>
            <a:r>
              <a:rPr lang="en-CA" dirty="0"/>
              <a:t> file is created.</a:t>
            </a:r>
          </a:p>
          <a:p>
            <a:pPr marL="400050" lvl="1" indent="0">
              <a:spcBef>
                <a:spcPts val="0"/>
              </a:spcBef>
              <a:buNone/>
            </a:pPr>
            <a:br>
              <a:rPr lang="en-CA" dirty="0"/>
            </a:b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namespace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NeoPesistenceClasses0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Point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/* Level 0 - Basic */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400050" lvl="1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BigInteger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_x;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BigInteger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_y;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400050" lvl="1" indent="0">
              <a:spcBef>
                <a:spcPts val="0"/>
              </a:spcBef>
              <a:buNone/>
            </a:pPr>
            <a:endParaRPr lang="en-CA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CA" dirty="0"/>
              <a:t>Support for ___</a:t>
            </a:r>
            <a:r>
              <a:rPr lang="en-CA" dirty="0" err="1"/>
              <a:t>npcconfig</a:t>
            </a:r>
            <a:r>
              <a:rPr lang="en-CA" dirty="0"/>
              <a:t> class for </a:t>
            </a:r>
            <a:r>
              <a:rPr lang="en-CA" dirty="0" err="1"/>
              <a:t>emmbedded</a:t>
            </a:r>
            <a:r>
              <a:rPr lang="en-CA" dirty="0"/>
              <a:t> </a:t>
            </a:r>
            <a:r>
              <a:rPr lang="en-CA" dirty="0" err="1"/>
              <a:t>npcc</a:t>
            </a:r>
            <a:r>
              <a:rPr lang="en-CA" dirty="0"/>
              <a:t> configuration parameters (e.g. NPC Level)</a:t>
            </a:r>
          </a:p>
          <a:p>
            <a:r>
              <a:rPr lang="en-CA" dirty="0"/>
              <a:t>Investigate support for partial classes in C#.NET</a:t>
            </a:r>
          </a:p>
        </p:txBody>
      </p:sp>
    </p:spTree>
    <p:extLst>
      <p:ext uri="{BB962C8B-B14F-4D97-AF65-F5344CB8AC3E}">
        <p14:creationId xmlns:p14="http://schemas.microsoft.com/office/powerpoint/2010/main" val="356915808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38F807C-3B92-44CB-996E-FFD8E02CA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9. Summary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6464C6D-0158-4E48-B614-A83607187A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62AC46-9714-42D9-87DB-6D742C12CD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</p:spTree>
    <p:extLst>
      <p:ext uri="{BB962C8B-B14F-4D97-AF65-F5344CB8AC3E}">
        <p14:creationId xmlns:p14="http://schemas.microsoft.com/office/powerpoint/2010/main" val="267140640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540AB-3560-4210-90BC-FF8CC4DFF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9.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C06188-955C-4AB4-A07E-11CC346CC5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/>
              <a:t>NPC Level 0 Basic</a:t>
            </a:r>
            <a:endParaRPr lang="en-CA" dirty="0"/>
          </a:p>
          <a:p>
            <a:pPr lvl="0"/>
            <a:r>
              <a:rPr lang="en-US" dirty="0"/>
              <a:t>NPC Level 1 Managed</a:t>
            </a:r>
            <a:endParaRPr lang="en-CA" dirty="0"/>
          </a:p>
          <a:p>
            <a:pPr lvl="0"/>
            <a:r>
              <a:rPr lang="en-US" dirty="0"/>
              <a:t>NPC Level 2 Persistable</a:t>
            </a:r>
            <a:endParaRPr lang="en-CA" dirty="0"/>
          </a:p>
          <a:p>
            <a:pPr lvl="0"/>
            <a:r>
              <a:rPr lang="en-US" dirty="0"/>
              <a:t>NPC Level 3 </a:t>
            </a:r>
            <a:r>
              <a:rPr lang="en-US" dirty="0" err="1"/>
              <a:t>Deletable</a:t>
            </a:r>
            <a:r>
              <a:rPr lang="en-US" dirty="0"/>
              <a:t> (Bury/Tombstone)</a:t>
            </a:r>
            <a:endParaRPr lang="en-CA" dirty="0"/>
          </a:p>
          <a:p>
            <a:pPr lvl="0"/>
            <a:r>
              <a:rPr lang="en-US" dirty="0"/>
              <a:t>NPC Level 4 Collectible</a:t>
            </a:r>
            <a:endParaRPr lang="en-CA" dirty="0"/>
          </a:p>
          <a:p>
            <a:pPr lvl="0"/>
            <a:r>
              <a:rPr lang="en-US" dirty="0"/>
              <a:t>NPC Level 5 Extendible (Roadmap)</a:t>
            </a:r>
            <a:endParaRPr lang="en-CA" dirty="0"/>
          </a:p>
          <a:p>
            <a:pPr lvl="0"/>
            <a:r>
              <a:rPr lang="en-US" dirty="0"/>
              <a:t>NPC Level 6 Authorized (Roadmap)</a:t>
            </a:r>
          </a:p>
          <a:p>
            <a:pPr lvl="0"/>
            <a:r>
              <a:rPr lang="en-US" dirty="0"/>
              <a:t>NPC Level 6 Optimized (Roadmap</a:t>
            </a:r>
            <a:endParaRPr lang="en-C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355CEE-4E7D-475B-A986-4FFE9AA2EA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</p:spTree>
    <p:extLst>
      <p:ext uri="{BB962C8B-B14F-4D97-AF65-F5344CB8AC3E}">
        <p14:creationId xmlns:p14="http://schemas.microsoft.com/office/powerpoint/2010/main" val="296669759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4DBDDE-F1CE-4E1A-ADB9-9ADDCEC537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Appendices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0C3F8A-5AC1-4213-A679-F39312D194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0BFDE0-4ECA-4836-9EFA-FC60AD8867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</p:spTree>
    <p:extLst>
      <p:ext uri="{BB962C8B-B14F-4D97-AF65-F5344CB8AC3E}">
        <p14:creationId xmlns:p14="http://schemas.microsoft.com/office/powerpoint/2010/main" val="413645965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61DC5-E48D-4C97-AB0F-045E93234F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Appendix A - NEO Blockchain Architecture Reference Model (ARM)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0641DA-43A8-48DB-B70B-E62B6AD8A3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244679-B5BA-41A3-BFE3-5A49E9F3E6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</p:spTree>
    <p:extLst>
      <p:ext uri="{BB962C8B-B14F-4D97-AF65-F5344CB8AC3E}">
        <p14:creationId xmlns:p14="http://schemas.microsoft.com/office/powerpoint/2010/main" val="173832362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540AB-3560-4210-90BC-FF8CC4DFF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1026986" cy="1320800"/>
          </a:xfrm>
        </p:spPr>
        <p:txBody>
          <a:bodyPr>
            <a:normAutofit fontScale="90000"/>
          </a:bodyPr>
          <a:lstStyle/>
          <a:p>
            <a:r>
              <a:rPr lang="en-US" dirty="0"/>
              <a:t>A - NEO Blockchain Architecture Reference Model (ARM)</a:t>
            </a:r>
            <a:br>
              <a:rPr lang="en-CA" dirty="0"/>
            </a:br>
            <a:endParaRPr lang="en-C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3B74C3-AF66-4BAC-9C10-C994B8E34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07D4AB5-5EAD-4FA1-9957-E27C5A1E236C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270000"/>
            <a:ext cx="9606315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06421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540AB-3560-4210-90BC-FF8CC4DFF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NEO Blockchain </a:t>
            </a:r>
            <a:r>
              <a:rPr lang="en-CA" dirty="0"/>
              <a:t>ARM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E3C5B15-5F2A-457D-9D19-5171DE044B22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270000"/>
            <a:ext cx="96000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10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540AB-3560-4210-90BC-FF8CC4DFF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NEO Developer Environment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5B62F72-E6DE-45AC-B09D-148A0BE27D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270000"/>
            <a:ext cx="5547841" cy="3825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03265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540AB-3560-4210-90BC-FF8CC4DFF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NEO Virtual Machine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C5A74A-14DB-45C5-9DB1-53793B88BD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270000"/>
            <a:ext cx="5641117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92171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D89604-7570-4AC9-87E8-80C05D097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Questions?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9B1BDB-9A6F-4852-84E8-029B5AEB61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neotoronto@outlook.com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5F0792-E3E3-4DF3-86A1-72DF004EBD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</p:spTree>
    <p:extLst>
      <p:ext uri="{BB962C8B-B14F-4D97-AF65-F5344CB8AC3E}">
        <p14:creationId xmlns:p14="http://schemas.microsoft.com/office/powerpoint/2010/main" val="7978844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E72A3-69E6-42D3-8825-31B546A7B8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2. Scenario (con’t)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DBC6A7-8C71-42A6-9AF5-9D235D1854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34353"/>
            <a:ext cx="8596668" cy="5213335"/>
          </a:xfrm>
        </p:spPr>
        <p:txBody>
          <a:bodyPr>
            <a:normAutofit/>
          </a:bodyPr>
          <a:lstStyle/>
          <a:p>
            <a:r>
              <a:rPr lang="en-CA" dirty="0"/>
              <a:t>The NEO Development environment gains incredible value from leveraging the Microsoft .NET compiler stack but there is a significant challenge with this approach:</a:t>
            </a:r>
          </a:p>
          <a:p>
            <a:pPr lvl="1"/>
            <a:r>
              <a:rPr lang="en-US" dirty="0"/>
              <a:t>Visual Studio doesn't know anything the instruction set that the NEO VM supports</a:t>
            </a:r>
          </a:p>
          <a:p>
            <a:pPr lvl="1"/>
            <a:r>
              <a:rPr lang="en-US" dirty="0"/>
              <a:t>The C#.MS compiler implements the full C# 6.0 specification and knows how to generate MSIL (MS Intermediate Language) code (DLL assembly files) for the full C#.MS language</a:t>
            </a:r>
          </a:p>
          <a:p>
            <a:pPr lvl="1"/>
            <a:r>
              <a:rPr lang="en-US" dirty="0"/>
              <a:t>On the other hand, the C#.NEO compiler (neon.exe) only supports a subset of the MSIL patterns generated by the MS compiler.  </a:t>
            </a:r>
          </a:p>
          <a:p>
            <a:pPr lvl="1"/>
            <a:r>
              <a:rPr lang="en-US" dirty="0"/>
              <a:t>neon.exe reads MSIL files and transcompiles the logic into NEO byte code script files (.AVM files) and generates an error when an unsupported MSIL pattern is encountered</a:t>
            </a:r>
          </a:p>
          <a:p>
            <a:r>
              <a:rPr lang="en-US" dirty="0"/>
              <a:t>I call this subset of C#.MS that is ultimately supported in the NEO VM: C#.NEO</a:t>
            </a:r>
          </a:p>
          <a:p>
            <a:pPr lvl="1"/>
            <a:r>
              <a:rPr lang="en-US" dirty="0"/>
              <a:t>What are the supported patterns of MSIL that neon.exe supports?</a:t>
            </a:r>
          </a:p>
          <a:p>
            <a:pPr lvl="1"/>
            <a:r>
              <a:rPr lang="en-US" dirty="0"/>
              <a:t>What are the good/better/best patterns to use?</a:t>
            </a:r>
          </a:p>
          <a:p>
            <a:pPr lvl="1"/>
            <a:r>
              <a:rPr lang="en-US" dirty="0"/>
              <a:t>How do you work around what is important but not supported in C#.NEO?</a:t>
            </a:r>
            <a:endParaRPr lang="en-C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5E9FA6-DC3F-4A89-A3E0-2D0A12EC7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</p:spTree>
    <p:extLst>
      <p:ext uri="{BB962C8B-B14F-4D97-AF65-F5344CB8AC3E}">
        <p14:creationId xmlns:p14="http://schemas.microsoft.com/office/powerpoint/2010/main" val="32297800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460920-5A0B-48DC-9FC6-B6E0CEE1A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6. Solution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6457DE-2F3C-48ED-94E1-F1148E366D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F40E73-CC61-48EE-9E09-A629F8D375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</p:spTree>
    <p:extLst>
      <p:ext uri="{BB962C8B-B14F-4D97-AF65-F5344CB8AC3E}">
        <p14:creationId xmlns:p14="http://schemas.microsoft.com/office/powerpoint/2010/main" val="2297111462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2529</TotalTime>
  <Words>3258</Words>
  <Application>Microsoft Office PowerPoint</Application>
  <PresentationFormat>Widescreen</PresentationFormat>
  <Paragraphs>875</Paragraphs>
  <Slides>90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90</vt:i4>
      </vt:variant>
    </vt:vector>
  </HeadingPairs>
  <TitlesOfParts>
    <vt:vector size="97" baseType="lpstr">
      <vt:lpstr>Arial</vt:lpstr>
      <vt:lpstr>Calibri</vt:lpstr>
      <vt:lpstr>Consolas</vt:lpstr>
      <vt:lpstr>Source-Han-Light</vt:lpstr>
      <vt:lpstr>Trebuchet MS</vt:lpstr>
      <vt:lpstr>Wingdings 3</vt:lpstr>
      <vt:lpstr>Facet</vt:lpstr>
      <vt:lpstr>NEO Persistable Classes 1.0  An Efficient Object-Oriented Framework for C#.NEO Smart Contract Development</vt:lpstr>
      <vt:lpstr>Contributors</vt:lpstr>
      <vt:lpstr>Agenda</vt:lpstr>
      <vt:lpstr>0. Key Definitions</vt:lpstr>
      <vt:lpstr>1. Purpose</vt:lpstr>
      <vt:lpstr>2. Scenario</vt:lpstr>
      <vt:lpstr>2. Scenario</vt:lpstr>
      <vt:lpstr>2. Scenario (con’t)</vt:lpstr>
      <vt:lpstr>2. Scenario (con’t)</vt:lpstr>
      <vt:lpstr>3. Problem</vt:lpstr>
      <vt:lpstr>3. Problem</vt:lpstr>
      <vt:lpstr>4. Analysis</vt:lpstr>
      <vt:lpstr>4. Analysis</vt:lpstr>
      <vt:lpstr>4. Analysis (con’t)</vt:lpstr>
      <vt:lpstr>4. Analysis (con’t)</vt:lpstr>
      <vt:lpstr>4. Analysis (con’t)</vt:lpstr>
      <vt:lpstr>4. Analysis (con’t)</vt:lpstr>
      <vt:lpstr>5. Options</vt:lpstr>
      <vt:lpstr>5. Options</vt:lpstr>
      <vt:lpstr>5. Options (con’t)</vt:lpstr>
      <vt:lpstr>6. Solution</vt:lpstr>
      <vt:lpstr>6. Solution</vt:lpstr>
      <vt:lpstr>6. Solution – NPC Level 0 Basic</vt:lpstr>
      <vt:lpstr>NPC Level 0 Basic - Point</vt:lpstr>
      <vt:lpstr>6. Solution – NPC Level 1 Managed</vt:lpstr>
      <vt:lpstr>NPC Level 1 Managed – NeoTrace</vt:lpstr>
      <vt:lpstr>NPC Level 1 Managed – NeoEntityModel</vt:lpstr>
      <vt:lpstr>NPC Level 1 Managed – Point </vt:lpstr>
      <vt:lpstr>NPC Level 1 Managed – Point (con’t) </vt:lpstr>
      <vt:lpstr>NPC Level 1 Managed – Point (con’t) </vt:lpstr>
      <vt:lpstr>NPC Level 1 Managed – Point (con’t) </vt:lpstr>
      <vt:lpstr>6. Solution – NPC Level 2 Persistable</vt:lpstr>
      <vt:lpstr>NPC Level 2 Persistable - NeoEntityModel</vt:lpstr>
      <vt:lpstr>NPC Level 2 Persistable – Point</vt:lpstr>
      <vt:lpstr>NPC Level 2 Persistable – Point (con’t)</vt:lpstr>
      <vt:lpstr>NPC Level 2 Persistable – Point (con’t)</vt:lpstr>
      <vt:lpstr>NPC Level 2 Persistable – Point (con’t)</vt:lpstr>
      <vt:lpstr>NPC Level 2 Persistable – Point (con’t)</vt:lpstr>
      <vt:lpstr>NPC Level 2 Persistable – Point (con’t)</vt:lpstr>
      <vt:lpstr>NPC Level 2 Persistable – Point (con’t)</vt:lpstr>
      <vt:lpstr>NPC Level 2 Persistable – Point (con’t)</vt:lpstr>
      <vt:lpstr>NPC Level 2 Persistable – Point (con’t)</vt:lpstr>
      <vt:lpstr>6. Solution – NPC Level 3 Deletable</vt:lpstr>
      <vt:lpstr>NPC Level 3 Deletable - NeoEntityModel</vt:lpstr>
      <vt:lpstr>NPC Level 3 Deletable - Point</vt:lpstr>
      <vt:lpstr>NPC Level 3 Deletable – Point (con’t)</vt:lpstr>
      <vt:lpstr>NPC Level 3 Deletable – Point (con’t)</vt:lpstr>
      <vt:lpstr>6. Solution – NPC Level 4 Collectible</vt:lpstr>
      <vt:lpstr>NPC Level 4 Collectible - NeoEntityModel</vt:lpstr>
      <vt:lpstr>NPC Level 4 Collectible - NeoVersionedAppUser</vt:lpstr>
      <vt:lpstr>NPC Level 4 Collectible – NeoVersionedAppUser</vt:lpstr>
      <vt:lpstr>NPC Level 4 Collectible - NeoStorageKey</vt:lpstr>
      <vt:lpstr>NPC Level 4 Collectible – NeoStorageKey (con’t)</vt:lpstr>
      <vt:lpstr>NPC Level 4 Collectible – NeoStorageKey (con’t)</vt:lpstr>
      <vt:lpstr>NPC Level 4 Collectible – NeoStorageKey (con’t)</vt:lpstr>
      <vt:lpstr>NPC Level 4 Collectible - Point</vt:lpstr>
      <vt:lpstr>7. Test Results</vt:lpstr>
      <vt:lpstr>7. Test Results</vt:lpstr>
      <vt:lpstr>Test1() – Code</vt:lpstr>
      <vt:lpstr>Test1() – neo-gui Event Log</vt:lpstr>
      <vt:lpstr>Test1() – neo-debugger Storage Viewer</vt:lpstr>
      <vt:lpstr>Test2() – Code</vt:lpstr>
      <vt:lpstr>Test2() – neo-gui Event Log</vt:lpstr>
      <vt:lpstr>Test2() – neo-debugger Storage Viewer</vt:lpstr>
      <vt:lpstr>Test3() – Code</vt:lpstr>
      <vt:lpstr>Test3() – neo-gui Event Log</vt:lpstr>
      <vt:lpstr>Test3() – neo-debugger Storage Viewer</vt:lpstr>
      <vt:lpstr>Test4() – Code</vt:lpstr>
      <vt:lpstr>Test4() – neo-gui Event Log</vt:lpstr>
      <vt:lpstr>Test4() – neo-debugger Storage Viewer</vt:lpstr>
      <vt:lpstr>Test5() – Code</vt:lpstr>
      <vt:lpstr>Test5() – neo-gui Event Log</vt:lpstr>
      <vt:lpstr>Test5() – neo-debugger Storage Viewer</vt:lpstr>
      <vt:lpstr>Test6() – Code</vt:lpstr>
      <vt:lpstr>Test6() – Code (con’t)</vt:lpstr>
      <vt:lpstr>Test6() – neo-gui Event Log</vt:lpstr>
      <vt:lpstr>Test6() Results – neo-debugger Storage Viewer</vt:lpstr>
      <vt:lpstr>8. Roadmap</vt:lpstr>
      <vt:lpstr>8. Roadmap</vt:lpstr>
      <vt:lpstr>Roadmap: Automatic Code Generation</vt:lpstr>
      <vt:lpstr>9. Summary</vt:lpstr>
      <vt:lpstr>9. Summary</vt:lpstr>
      <vt:lpstr>Appendices</vt:lpstr>
      <vt:lpstr>Appendix A - NEO Blockchain Architecture Reference Model (ARM)</vt:lpstr>
      <vt:lpstr>A - NEO Blockchain Architecture Reference Model (ARM) </vt:lpstr>
      <vt:lpstr>NEO Blockchain ARM</vt:lpstr>
      <vt:lpstr>NEO Developer Environment</vt:lpstr>
      <vt:lpstr>NEO Virtual Machine</vt:lpstr>
      <vt:lpstr>Questions?</vt:lpstr>
      <vt:lpstr>6. Solution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Debugging NEO Accounts and Addresses</dc:title>
  <dc:creator>Michael Herman</dc:creator>
  <cp:lastModifiedBy>Michael Herman</cp:lastModifiedBy>
  <cp:revision>112</cp:revision>
  <dcterms:created xsi:type="dcterms:W3CDTF">2018-02-17T03:03:23Z</dcterms:created>
  <dcterms:modified xsi:type="dcterms:W3CDTF">2018-02-25T03:34:51Z</dcterms:modified>
</cp:coreProperties>
</file>